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6858000" cx="12192000"/>
  <p:notesSz cx="6858000" cy="9144000"/>
  <p:embeddedFontLst>
    <p:embeddedFont>
      <p:font typeface="BIZ UDPGothic"/>
      <p:regular r:id="rId54"/>
      <p:bold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6" roundtripDataSignature="AMtx7mi7uMCNCd3lgbV+qmbG7T1b4B7Tm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6977B20-A630-4A1D-81F4-7C21FFB1FC08}">
  <a:tblStyle styleId="{36977B20-A630-4A1D-81F4-7C21FFB1FC08}"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DE458228-4A23-4751-AD18-C8A8BBD7AB6F}" styleName="Table_1">
    <a:wholeTbl>
      <a:tcTxStyle b="off" i="off">
        <a:font>
          <a:latin typeface="Arial"/>
          <a:ea typeface="Arial"/>
          <a:cs typeface="Arial"/>
        </a:font>
        <a:schemeClr val="dk1"/>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tcStyle>
        <a:tcBdr>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tcBdr>
      </a:tcStyle>
    </a:band1H>
    <a:band2H>
      <a:tcTxStyle b="off" i="off"/>
    </a:band2H>
    <a:band1V>
      <a:tcTxStyle b="off"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1V>
    <a:band2V>
      <a:tcTxStyle b="off"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accent1"/>
              </a:solidFill>
              <a:prstDash val="solid"/>
              <a:round/>
              <a:headEnd len="sm" w="sm" type="none"/>
              <a:tailEnd len="sm" w="sm" type="none"/>
            </a:ln>
          </a:top>
        </a:tcBdr>
      </a:tcStyle>
    </a:lastRow>
    <a:seCell>
      <a:tcTxStyle b="off" i="off"/>
    </a:seCell>
    <a:swCell>
      <a:tcTxStyle b="off" i="off"/>
    </a:swCell>
    <a:firstRow>
      <a:tcTxStyle b="on" i="off">
        <a:font>
          <a:latin typeface="Arial"/>
          <a:ea typeface="Arial"/>
          <a:cs typeface="Arial"/>
        </a:font>
        <a:schemeClr val="lt1"/>
      </a:tcTxStyle>
      <a:tcStyle>
        <a:fill>
          <a:solidFill>
            <a:schemeClr val="accent1"/>
          </a:solidFill>
        </a:fill>
      </a:tcStyle>
    </a:firstRow>
    <a:neCell>
      <a:tcTxStyle b="off" i="off"/>
    </a:neCell>
    <a:nwCell>
      <a:tcTxStyle b="off" i="off"/>
    </a:nwCell>
  </a:tblStyle>
  <a:tblStyle styleId="{3467832D-9DE1-49CC-B827-7DFF1556ED4D}"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432B047E-2240-43DF-AB91-C3AC2A0F5CC9}" styleName="Table_3">
    <a:wholeTbl>
      <a:tcTxStyle b="off" i="off">
        <a:font>
          <a:latin typeface="游ゴシック"/>
          <a:ea typeface="游ゴシック"/>
          <a:cs typeface="游ゴシック"/>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游ゴシック"/>
          <a:ea typeface="游ゴシック"/>
          <a:cs typeface="游ゴシック"/>
        </a:font>
        <a:schemeClr val="lt1"/>
      </a:tcTxStyle>
      <a:tcStyle>
        <a:fill>
          <a:solidFill>
            <a:schemeClr val="accent1"/>
          </a:solidFill>
        </a:fill>
      </a:tcStyle>
    </a:lastCol>
    <a:firstCol>
      <a:tcTxStyle b="on" i="off">
        <a:font>
          <a:latin typeface="游ゴシック"/>
          <a:ea typeface="游ゴシック"/>
          <a:cs typeface="游ゴシック"/>
        </a:font>
        <a:schemeClr val="lt1"/>
      </a:tcTxStyle>
      <a:tcStyle>
        <a:fill>
          <a:solidFill>
            <a:schemeClr val="accent1"/>
          </a:solidFill>
        </a:fill>
      </a:tcStyle>
    </a:firstCol>
    <a:lastRow>
      <a:tcTxStyle b="on" i="off">
        <a:font>
          <a:latin typeface="游ゴシック"/>
          <a:ea typeface="游ゴシック"/>
          <a:cs typeface="游ゴシック"/>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游ゴシック"/>
          <a:ea typeface="游ゴシック"/>
          <a:cs typeface="游ゴシック"/>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BIZUDPGothic-bold.fntdata"/><Relationship Id="rId10" Type="http://schemas.openxmlformats.org/officeDocument/2006/relationships/slide" Target="slides/slide5.xml"/><Relationship Id="rId54" Type="http://schemas.openxmlformats.org/officeDocument/2006/relationships/font" Target="fonts/BIZUDPGothic-regular.fntdata"/><Relationship Id="rId13" Type="http://schemas.openxmlformats.org/officeDocument/2006/relationships/slide" Target="slides/slide8.xml"/><Relationship Id="rId12" Type="http://schemas.openxmlformats.org/officeDocument/2006/relationships/slide" Target="slides/slide7.xml"/><Relationship Id="rId56"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 name="Google Shape;8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 name="Google Shape;90;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5" name="Google Shape;27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8" name="Google Shape;288;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1" name="Google Shape;33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0" name="Google Shape;340;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1" name="Google Shape;361;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3" name="Google Shape;383;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 name="Google Shape;45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5" name="Google Shape;455;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5" name="Google Shape;51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6" name="Google Shape;576;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7" name="Google Shape;577;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3" name="Google Shape;583;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4" name="Google Shape;584;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 name="Google Shape;11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4" name="Google Shape;594;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5" name="Google Shape;595;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5" name="Google Shape;605;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6" name="Google Shape;606;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6" name="Google Shape;616;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7" name="Google Shape;617;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7" name="Google Shape;627;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8" name="Google Shape;628;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8" name="Google Shape;638;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9" name="Google Shape;639;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7" name="Google Shape;64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0" name="Google Shape;66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9" name="Google Shape;719;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0" name="Google Shape;720;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727" name="Google Shape;72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760" name="Google Shape;76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8" name="Google Shape;778;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7" name="Google Shape;787;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8" name="Google Shape;788;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2" name="Google Shape;842;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3" name="Google Shape;843;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0" name="Google Shape;850;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p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911" name="Google Shape;911;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9" name="Google Shape;93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6" name="Google Shape;986;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0" name="Google Shape;103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p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1" name="Google Shape;1041;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p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5" name="Google Shape;106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 name="Google Shape;131;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p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6" name="Google Shape;1086;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p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5" name="Google Shape;113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7" name="Google Shape;1157;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5" name="Google Shape;1175;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6" name="Google Shape;1186;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5" name="Google Shape;1205;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6" name="Google Shape;1206;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2" name="Google Shape;1212;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3" name="Google Shape;1213;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0" name="Google Shape;1240;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1" name="Google Shape;1241;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8" name="Google Shape;1258;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9" name="Google Shape;1259;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 name="Google Shape;17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 スライド" type="title">
  <p:cSld name="TITLE">
    <p:spTree>
      <p:nvGrpSpPr>
        <p:cNvPr id="15" name="Shape 15"/>
        <p:cNvGrpSpPr/>
        <p:nvPr/>
      </p:nvGrpSpPr>
      <p:grpSpPr>
        <a:xfrm>
          <a:off x="0" y="0"/>
          <a:ext cx="0" cy="0"/>
          <a:chOff x="0" y="0"/>
          <a:chExt cx="0" cy="0"/>
        </a:xfrm>
      </p:grpSpPr>
      <p:sp>
        <p:nvSpPr>
          <p:cNvPr id="16" name="Google Shape;16;p5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5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図" type="picTx">
  <p:cSld name="PICTURE_WITH_CAPTION_TEXT">
    <p:spTree>
      <p:nvGrpSpPr>
        <p:cNvPr id="68" name="Shape 68"/>
        <p:cNvGrpSpPr/>
        <p:nvPr/>
      </p:nvGrpSpPr>
      <p:grpSpPr>
        <a:xfrm>
          <a:off x="0" y="0"/>
          <a:ext cx="0" cy="0"/>
          <a:chOff x="0" y="0"/>
          <a:chExt cx="0" cy="0"/>
        </a:xfrm>
      </p:grpSpPr>
      <p:sp>
        <p:nvSpPr>
          <p:cNvPr id="69" name="Google Shape;69;p5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59"/>
          <p:cNvSpPr/>
          <p:nvPr>
            <p:ph idx="2" type="pic"/>
          </p:nvPr>
        </p:nvSpPr>
        <p:spPr>
          <a:xfrm>
            <a:off x="5183188" y="987425"/>
            <a:ext cx="6172200" cy="4873625"/>
          </a:xfrm>
          <a:prstGeom prst="rect">
            <a:avLst/>
          </a:prstGeom>
          <a:noFill/>
          <a:ln>
            <a:noFill/>
          </a:ln>
        </p:spPr>
      </p:sp>
      <p:sp>
        <p:nvSpPr>
          <p:cNvPr id="71" name="Google Shape;71;p5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2" name="Google Shape;72;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縦書きテキスト" type="vertTx">
  <p:cSld name="VERTICAL_TEXT">
    <p:spTree>
      <p:nvGrpSpPr>
        <p:cNvPr id="75" name="Shape 75"/>
        <p:cNvGrpSpPr/>
        <p:nvPr/>
      </p:nvGrpSpPr>
      <p:grpSpPr>
        <a:xfrm>
          <a:off x="0" y="0"/>
          <a:ext cx="0" cy="0"/>
          <a:chOff x="0" y="0"/>
          <a:chExt cx="0" cy="0"/>
        </a:xfrm>
      </p:grpSpPr>
      <p:sp>
        <p:nvSpPr>
          <p:cNvPr id="76" name="Google Shape;76;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6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縦書きタイトルと&#10;縦書きテキスト" type="vertTitleAndTx">
  <p:cSld name="VERTICAL_TITLE_AND_VERTICAL_TEXT">
    <p:spTree>
      <p:nvGrpSpPr>
        <p:cNvPr id="81" name="Shape 81"/>
        <p:cNvGrpSpPr/>
        <p:nvPr/>
      </p:nvGrpSpPr>
      <p:grpSpPr>
        <a:xfrm>
          <a:off x="0" y="0"/>
          <a:ext cx="0" cy="0"/>
          <a:chOff x="0" y="0"/>
          <a:chExt cx="0" cy="0"/>
        </a:xfrm>
      </p:grpSpPr>
      <p:sp>
        <p:nvSpPr>
          <p:cNvPr id="82" name="Google Shape;82;p6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6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 type="obj">
  <p:cSld name="OBJECT">
    <p:spTree>
      <p:nvGrpSpPr>
        <p:cNvPr id="21" name="Shape 21"/>
        <p:cNvGrpSpPr/>
        <p:nvPr/>
      </p:nvGrpSpPr>
      <p:grpSpPr>
        <a:xfrm>
          <a:off x="0" y="0"/>
          <a:ext cx="0" cy="0"/>
          <a:chOff x="0" y="0"/>
          <a:chExt cx="0" cy="0"/>
        </a:xfrm>
      </p:grpSpPr>
      <p:sp>
        <p:nvSpPr>
          <p:cNvPr id="22" name="Google Shape;22;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5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白紙" type="blank">
  <p:cSld name="BLANK">
    <p:spTree>
      <p:nvGrpSpPr>
        <p:cNvPr id="27" name="Shape 27"/>
        <p:cNvGrpSpPr/>
        <p:nvPr/>
      </p:nvGrpSpPr>
      <p:grpSpPr>
        <a:xfrm>
          <a:off x="0" y="0"/>
          <a:ext cx="0" cy="0"/>
          <a:chOff x="0" y="0"/>
          <a:chExt cx="0" cy="0"/>
        </a:xfrm>
      </p:grpSpPr>
      <p:sp>
        <p:nvSpPr>
          <p:cNvPr id="28" name="Google Shape;28;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セクション見出し" type="secHead">
  <p:cSld name="SECTION_HEADER">
    <p:spTree>
      <p:nvGrpSpPr>
        <p:cNvPr id="31" name="Shape 31"/>
        <p:cNvGrpSpPr/>
        <p:nvPr/>
      </p:nvGrpSpPr>
      <p:grpSpPr>
        <a:xfrm>
          <a:off x="0" y="0"/>
          <a:ext cx="0" cy="0"/>
          <a:chOff x="0" y="0"/>
          <a:chExt cx="0" cy="0"/>
        </a:xfrm>
      </p:grpSpPr>
      <p:sp>
        <p:nvSpPr>
          <p:cNvPr id="32" name="Google Shape;32;p5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つのコンテンツ" type="twoObj">
  <p:cSld name="TWO_OBJECTS">
    <p:spTree>
      <p:nvGrpSpPr>
        <p:cNvPr id="37" name="Shape 37"/>
        <p:cNvGrpSpPr/>
        <p:nvPr/>
      </p:nvGrpSpPr>
      <p:grpSpPr>
        <a:xfrm>
          <a:off x="0" y="0"/>
          <a:ext cx="0" cy="0"/>
          <a:chOff x="0" y="0"/>
          <a:chExt cx="0" cy="0"/>
        </a:xfrm>
      </p:grpSpPr>
      <p:sp>
        <p:nvSpPr>
          <p:cNvPr id="38" name="Google Shape;38;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5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5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 type="twoTxTwoObj">
  <p:cSld name="TWO_OBJECTS_WITH_TEXT">
    <p:spTree>
      <p:nvGrpSpPr>
        <p:cNvPr id="44" name="Shape 44"/>
        <p:cNvGrpSpPr/>
        <p:nvPr/>
      </p:nvGrpSpPr>
      <p:grpSpPr>
        <a:xfrm>
          <a:off x="0" y="0"/>
          <a:ext cx="0" cy="0"/>
          <a:chOff x="0" y="0"/>
          <a:chExt cx="0" cy="0"/>
        </a:xfrm>
      </p:grpSpPr>
      <p:sp>
        <p:nvSpPr>
          <p:cNvPr id="45" name="Google Shape;45;p5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5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5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5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5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のみ" type="titleOnly">
  <p:cSld name="TITLE_ONLY">
    <p:spTree>
      <p:nvGrpSpPr>
        <p:cNvPr id="53" name="Shape 53"/>
        <p:cNvGrpSpPr/>
        <p:nvPr/>
      </p:nvGrpSpPr>
      <p:grpSpPr>
        <a:xfrm>
          <a:off x="0" y="0"/>
          <a:ext cx="0" cy="0"/>
          <a:chOff x="0" y="0"/>
          <a:chExt cx="0" cy="0"/>
        </a:xfrm>
      </p:grpSpPr>
      <p:sp>
        <p:nvSpPr>
          <p:cNvPr id="54" name="Google Shape;54;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p:cSld name="image">
    <p:spTree>
      <p:nvGrpSpPr>
        <p:cNvPr id="58" name="Shape 58"/>
        <p:cNvGrpSpPr/>
        <p:nvPr/>
      </p:nvGrpSpPr>
      <p:grpSpPr>
        <a:xfrm>
          <a:off x="0" y="0"/>
          <a:ext cx="0" cy="0"/>
          <a:chOff x="0" y="0"/>
          <a:chExt cx="0" cy="0"/>
        </a:xfrm>
      </p:grpSpPr>
      <p:pic>
        <p:nvPicPr>
          <p:cNvPr id="59" name="Google Shape;59;p57"/>
          <p:cNvPicPr preferRelativeResize="0"/>
          <p:nvPr/>
        </p:nvPicPr>
        <p:blipFill rotWithShape="1">
          <a:blip r:embed="rId2">
            <a:alphaModFix amt="85000"/>
          </a:blip>
          <a:srcRect b="0" l="0" r="0" t="0"/>
          <a:stretch/>
        </p:blipFill>
        <p:spPr>
          <a:xfrm>
            <a:off x="0" y="0"/>
            <a:ext cx="12192000" cy="6858000"/>
          </a:xfrm>
          <a:prstGeom prst="rect">
            <a:avLst/>
          </a:prstGeom>
          <a:noFill/>
          <a:ln>
            <a:noFill/>
          </a:ln>
        </p:spPr>
      </p:pic>
      <p:sp>
        <p:nvSpPr>
          <p:cNvPr id="60" name="Google Shape;60;p57"/>
          <p:cNvSpPr/>
          <p:nvPr/>
        </p:nvSpPr>
        <p:spPr>
          <a:xfrm>
            <a:off x="0" y="0"/>
            <a:ext cx="12192000" cy="6858000"/>
          </a:xfrm>
          <a:prstGeom prst="rect">
            <a:avLst/>
          </a:prstGeom>
          <a:solidFill>
            <a:schemeClr val="accent4">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コンテンツ" type="objTx">
  <p:cSld name="OBJECT_WITH_CAPTION_TEXT">
    <p:spTree>
      <p:nvGrpSpPr>
        <p:cNvPr id="61" name="Shape 61"/>
        <p:cNvGrpSpPr/>
        <p:nvPr/>
      </p:nvGrpSpPr>
      <p:grpSpPr>
        <a:xfrm>
          <a:off x="0" y="0"/>
          <a:ext cx="0" cy="0"/>
          <a:chOff x="0" y="0"/>
          <a:chExt cx="0" cy="0"/>
        </a:xfrm>
      </p:grpSpPr>
      <p:sp>
        <p:nvSpPr>
          <p:cNvPr id="62" name="Google Shape;62;p5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5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4" name="Google Shape;64;p5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accent4"/>
              </a:buClr>
              <a:buSzPts val="4400"/>
              <a:buFont typeface="BIZ UDPGothic"/>
              <a:buNone/>
              <a:defRPr b="0" i="0" sz="4400" u="none" cap="none" strike="noStrike">
                <a:solidFill>
                  <a:schemeClr val="accent4"/>
                </a:solidFill>
                <a:latin typeface="BIZ UDPGothic"/>
                <a:ea typeface="BIZ UDPGothic"/>
                <a:cs typeface="BIZ UDPGothic"/>
                <a:sym typeface="BIZ UDPGothic"/>
              </a:defRPr>
            </a:lvl1pPr>
            <a:lvl2pPr lvl="1"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2pPr>
            <a:lvl3pPr lvl="2"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3pPr>
            <a:lvl4pPr lvl="3"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4pPr>
            <a:lvl5pPr lvl="4"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5pPr>
            <a:lvl6pPr lvl="5"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6pPr>
            <a:lvl7pPr lvl="6"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7pPr>
            <a:lvl8pPr lvl="7"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8pPr>
            <a:lvl9pPr lvl="8"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9pPr>
          </a:lstStyle>
          <a:p/>
        </p:txBody>
      </p:sp>
      <p:sp>
        <p:nvSpPr>
          <p:cNvPr id="11" name="Google Shape;11;p4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accent4"/>
              </a:buClr>
              <a:buSzPts val="2800"/>
              <a:buFont typeface="BIZ UDPGothic"/>
              <a:buChar char="•"/>
              <a:defRPr b="0" i="0" sz="2800" u="none" cap="none" strike="noStrike">
                <a:solidFill>
                  <a:schemeClr val="accent4"/>
                </a:solidFill>
                <a:latin typeface="BIZ UDPGothic"/>
                <a:ea typeface="BIZ UDPGothic"/>
                <a:cs typeface="BIZ UDPGothic"/>
                <a:sym typeface="BIZ UDPGothic"/>
              </a:defRPr>
            </a:lvl1pPr>
            <a:lvl2pPr indent="-381000" lvl="1" marL="914400" marR="0" rtl="0" algn="l">
              <a:lnSpc>
                <a:spcPct val="90000"/>
              </a:lnSpc>
              <a:spcBef>
                <a:spcPts val="500"/>
              </a:spcBef>
              <a:spcAft>
                <a:spcPts val="0"/>
              </a:spcAft>
              <a:buClr>
                <a:schemeClr val="accent4"/>
              </a:buClr>
              <a:buSzPts val="2400"/>
              <a:buFont typeface="BIZ UDPGothic"/>
              <a:buChar char="•"/>
              <a:defRPr b="0" i="0" sz="2400" u="none" cap="none" strike="noStrike">
                <a:solidFill>
                  <a:schemeClr val="accent4"/>
                </a:solidFill>
                <a:latin typeface="BIZ UDPGothic"/>
                <a:ea typeface="BIZ UDPGothic"/>
                <a:cs typeface="BIZ UDPGothic"/>
                <a:sym typeface="BIZ UDPGothic"/>
              </a:defRPr>
            </a:lvl2pPr>
            <a:lvl3pPr indent="-355600" lvl="2" marL="1371600" marR="0" rtl="0" algn="l">
              <a:lnSpc>
                <a:spcPct val="90000"/>
              </a:lnSpc>
              <a:spcBef>
                <a:spcPts val="500"/>
              </a:spcBef>
              <a:spcAft>
                <a:spcPts val="0"/>
              </a:spcAft>
              <a:buClr>
                <a:schemeClr val="accent4"/>
              </a:buClr>
              <a:buSzPts val="2000"/>
              <a:buFont typeface="BIZ UDPGothic"/>
              <a:buChar char="•"/>
              <a:defRPr b="0" i="0" sz="2000" u="none" cap="none" strike="noStrike">
                <a:solidFill>
                  <a:schemeClr val="accent4"/>
                </a:solidFill>
                <a:latin typeface="BIZ UDPGothic"/>
                <a:ea typeface="BIZ UDPGothic"/>
                <a:cs typeface="BIZ UDPGothic"/>
                <a:sym typeface="BIZ UDPGothic"/>
              </a:defRPr>
            </a:lvl3pPr>
            <a:lvl4pPr indent="-342900" lvl="3" marL="18288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4pPr>
            <a:lvl5pPr indent="-342900" lvl="4" marL="22860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5pPr>
            <a:lvl6pPr indent="-342900" lvl="5" marL="27432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6pPr>
            <a:lvl7pPr indent="-342900" lvl="6" marL="32004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7pPr>
            <a:lvl8pPr indent="-342900" lvl="7" marL="36576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8pPr>
            <a:lvl9pPr indent="-342900" lvl="8" marL="41148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9pPr>
          </a:lstStyle>
          <a:p/>
        </p:txBody>
      </p:sp>
      <p:sp>
        <p:nvSpPr>
          <p:cNvPr id="12" name="Google Shape;12;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9pPr>
          </a:lstStyle>
          <a:p>
            <a:pPr indent="0" lvl="0" marL="0" rtl="0" algn="r">
              <a:spcBef>
                <a:spcPts val="0"/>
              </a:spcBef>
              <a:spcAft>
                <a:spcPts val="0"/>
              </a:spcAft>
              <a:buNone/>
            </a:pPr>
            <a:fld id="{00000000-1234-1234-1234-123412341234}" type="slidenum">
              <a:rPr lang="ja-JP"/>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32.png"/></Relationships>
</file>

<file path=ppt/slides/_rels/slide16.xml.rels><?xml version="1.0" encoding="UTF-8" standalone="yes"?><Relationships xmlns="http://schemas.openxmlformats.org/package/2006/relationships"><Relationship Id="rId10"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image" Target="../media/image13.png"/><Relationship Id="rId5" Type="http://schemas.openxmlformats.org/officeDocument/2006/relationships/image" Target="../media/image22.png"/><Relationship Id="rId6" Type="http://schemas.openxmlformats.org/officeDocument/2006/relationships/image" Target="../media/image24.png"/><Relationship Id="rId7" Type="http://schemas.openxmlformats.org/officeDocument/2006/relationships/image" Target="../media/image34.png"/><Relationship Id="rId8"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0.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4.png"/><Relationship Id="rId4" Type="http://schemas.openxmlformats.org/officeDocument/2006/relationships/image" Target="../media/image24.png"/><Relationship Id="rId5" Type="http://schemas.openxmlformats.org/officeDocument/2006/relationships/image" Target="../media/image43.png"/><Relationship Id="rId6"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9.jpg"/><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ns0:sld xmlns:ns0="http://schemas.openxmlformats.org/presentationml/2006/main" xmlns:ns1="http://schemas.openxmlformats.org/drawingml/2006/main" xmlns:ns2="http://schemas.openxmlformats.org/officeDocument/2006/relationships">
  <ns0:cSld>
    <ns0:spTree>
      <ns0:nvGrpSpPr>
        <ns0:cNvPr id="91" name="Shape 91"/>
        <ns0:cNvGrpSpPr/>
        <ns0:nvPr/>
      </ns0:nvGrpSpPr>
      <ns0:grpSpPr>
        <ns1:xfrm>
          <ns1:off x="0" y="0"/>
          <ns1:ext cx="0" cy="0"/>
          <ns1:chOff x="0" y="0"/>
          <ns1:chExt cx="0" cy="0"/>
        </ns1:xfrm>
      </ns0:grpSpPr>
      <ns0:pic>
        <ns0:nvPicPr>
          <ns0:cNvPr descr="背景パターン" id="92" name="Google Shape;92;p1"/>
          <ns0:cNvPicPr preferRelativeResize="0"/>
          <ns0:nvPr/>
        </ns0:nvPicPr>
        <ns0:blipFill rotWithShape="1">
          <ns1:blip ns2:embed="rId3">
            <ns1:alphaModFix/>
          </ns1:blip>
          <ns1:srcRect b="0" l="0" r="0" t="0"/>
          <ns1:stretch/>
        </ns0:blipFill>
        <ns0:spPr>
          <ns1:xfrm>
            <ns1:off x="0" y="0"/>
            <ns1:ext cx="12278386" cy="6858000"/>
          </ns1:xfrm>
          <ns1:prstGeom prst="rect">
            <ns1:avLst/>
          </ns1:prstGeom>
          <ns1:noFill/>
          <ns1:ln>
            <ns1:noFill/>
          </ns1:ln>
        </ns0:spPr>
      </ns0:pic>
      <ns0:grpSp>
        <ns0:nvGrpSpPr>
          <ns0:cNvPr id="93" name="Google Shape;93;p1"/>
          <ns0:cNvGrpSpPr/>
          <ns0:nvPr/>
        </ns0:nvGrpSpPr>
        <ns0:grpSpPr>
          <ns1:xfrm>
            <ns1:off x="3605535" y="4582570"/>
            <ns1:ext cx="7456473" cy="907621"/>
            <ns1:chOff x="1460591" y="5342640"/>
            <ns1:chExt cx="9380206" cy="1145208"/>
          </ns1:xfrm>
        </ns0:grpSpPr>
        <ns0:grpSp>
          <ns0:nvGrpSpPr>
            <ns0:cNvPr id="94" name="Google Shape;94;p1"/>
            <ns0:cNvGrpSpPr/>
            <ns0:nvPr/>
          </ns0:nvGrpSpPr>
          <ns0:grpSpPr>
            <ns1:xfrm>
              <ns1:off x="1460591" y="5342641"/>
              <ns1:ext cx="2539613" cy="812320"/>
              <ns1:chOff x="1326772" y="5067191"/>
              <ns1:chExt cx="2539613" cy="812320"/>
            </ns1:xfrm>
          </ns0:grpSpPr>
          <ns0:pic>
            <ns0:nvPicPr>
              <ns0:cNvPr descr="ロゴ&#10;&#10;自動的に生成された説明" id="95" name="Google Shape;95;p1"/>
              <ns0:cNvPicPr preferRelativeResize="0"/>
              <ns0:nvPr/>
            </ns0:nvPicPr>
            <ns0:blipFill rotWithShape="1">
              <ns1:blip ns2:embed="rId4">
                <ns1:alphaModFix/>
              </ns1:blip>
              <ns1:srcRect b="0" l="0" r="0" t="0"/>
              <ns1:stretch/>
            </ns0:blipFill>
            <ns0:spPr>
              <ns1:xfrm>
                <ns1:off x="1326772" y="5067191"/>
                <ns1:ext cx="718658" cy="803387"/>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96" name="Google Shape;96;p1"/>
              <ns0:cNvSpPr txBox="1"/>
              <ns0:nvPr/>
            </ns0:nvSpPr>
            <ns0:spPr>
              <ns1:xfrm>
                <ns1:off x="2057719" y="5161128"/>
                <ns1:ext cx="1808666" cy="71838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Seminars with strong customer attraction</ns1:t>
                </ns1:r>
                <ns1:endParaRPr b="1" i="0" sz="11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ns1:t>
                </ns1:r>
                <ns1:endParaRPr b="1" i="0" sz="2000" u="none" cap="none" strike="noStrike">
                  <ns1:solidFill>
                    <ns1:schemeClr val="lt1"/>
                  </ns1:solidFill>
                  <ns1:latin typeface="BIZ UDPGothic"/>
                  <ns1:ea typeface="BIZ UDPGothic"/>
                  <ns1:cs typeface="BIZ UDPGothic"/>
                  <ns1:sym typeface="BIZ UDPGothic"/>
                </ns1:endParaRPr>
              </ns1:p>
            </ns0:txBody>
          </ns0:sp>
        </ns0:grpSp>
        <ns0:grpSp>
          <ns0:nvGrpSpPr>
            <ns0:cNvPr id="97" name="Google Shape;97;p1"/>
            <ns0:cNvGrpSpPr/>
            <ns0:nvPr/>
          </ns0:nvGrpSpPr>
          <ns0:grpSpPr>
            <ns1:xfrm>
              <ns1:off x="4099023" y="5342640"/>
              <ns1:ext cx="3845154" cy="812320"/>
              <ns1:chOff x="4326716" y="5067190"/>
              <ns1:chExt cx="3845154" cy="812320"/>
            </ns1:xfrm>
          </ns0:grpSpPr>
          <ns0:pic>
            <ns0:nvPicPr>
              <ns0:cNvPr descr="ロゴ&#10;&#10;自動的に生成された説明" id="98" name="Google Shape;98;p1"/>
              <ns0:cNvPicPr preferRelativeResize="0"/>
              <ns0:nvPr/>
            </ns0:nvPicPr>
            <ns0:blipFill rotWithShape="1">
              <ns1:blip ns2:embed="rId4">
                <ns1:alphaModFix/>
              </ns1:blip>
              <ns1:srcRect b="0" l="0" r="0" t="0"/>
              <ns1:stretch/>
            </ns0:blipFill>
            <ns0:spPr>
              <ns1:xfrm>
                <ns1:off x="4326716" y="5067190"/>
                <ns1:ext cx="718659" cy="803388"/>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99" name="Google Shape;99;p1"/>
              <ns0:cNvSpPr txBox="1"/>
              <ns0:nvPr/>
            </ns0:nvSpPr>
            <ns0:spPr>
              <ns1:xfrm>
                <ns1:off x="5071079" y="5161127"/>
                <ns1:ext cx="3100791" cy="71838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Seminars strong in acquiring new business negotiations</ns1:t>
                </ns1:r>
                <ns1:endParaRPr b="1" i="0" sz="11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ns1:t>
                </ns1:r>
                <ns1:endParaRPr b="1" i="0" sz="2000" u="none" cap="none" strike="noStrike">
                  <ns1:solidFill>
                    <ns1:schemeClr val="lt1"/>
                  </ns1:solidFill>
                  <ns1:latin typeface="BIZ UDPGothic"/>
                  <ns1:ea typeface="BIZ UDPGothic"/>
                  <ns1:cs typeface="BIZ UDPGothic"/>
                  <ns1:sym typeface="BIZ UDPGothic"/>
                </ns1:endParaRPr>
              </ns1:p>
            </ns0:txBody>
          </ns0:sp>
        </ns0:grpSp>
        <ns0:grpSp>
          <ns0:nvGrpSpPr>
            <ns0:cNvPr id="100" name="Google Shape;100;p1"/>
            <ns0:cNvGrpSpPr/>
            <ns0:nvPr/>
          </ns0:nvGrpSpPr>
          <ns0:grpSpPr>
            <ns1:xfrm>
              <ns1:off x="7604531" y="5342641"/>
              <ns1:ext cx="2898584" cy="812320"/>
              <ns1:chOff x="8374484" y="5067191"/>
              <ns1:chExt cx="2898584" cy="812320"/>
            </ns1:xfrm>
          </ns0:grpSpPr>
          <ns0:pic>
            <ns0:nvPicPr>
              <ns0:cNvPr descr="ロゴ&#10;&#10;自動的に生成された説明" id="101" name="Google Shape;101;p1"/>
              <ns0:cNvPicPr preferRelativeResize="0"/>
              <ns0:nvPr/>
            </ns0:nvPicPr>
            <ns0:blipFill rotWithShape="1">
              <ns1:blip ns2:embed="rId4">
                <ns1:alphaModFix/>
              </ns1:blip>
              <ns1:srcRect b="0" l="0" r="0" t="0"/>
              <ns1:stretch/>
            </ns0:blipFill>
            <ns0:spPr>
              <ns1:xfrm>
                <ns1:off x="8374484" y="5067191"/>
                <ns1:ext cx="718658" cy="803387"/>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102" name="Google Shape;102;p1"/>
              <ns0:cNvSpPr txBox="1"/>
              <ns0:nvPr/>
            </ns0:nvSpPr>
            <ns0:spPr>
              <ns1:xfrm>
                <ns1:off x="9115408" y="5161128"/>
                <ns1:ext cx="2157660" cy="71838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Seminars chosen by IT managers</ns1:t>
                </ns1:r>
                <ns1:endParaRPr b="1" i="0" sz="11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ns1:t>
                </ns1:r>
                <ns1:endParaRPr b="1" i="0" sz="2000" u="none" cap="none" strike="noStrike">
                  <ns1:solidFill>
                    <ns1:schemeClr val="lt1"/>
                  </ns1:solidFill>
                  <ns1:latin typeface="BIZ UDPGothic"/>
                  <ns1:ea typeface="BIZ UDPGothic"/>
                  <ns1:cs typeface="BIZ UDPGothic"/>
                  <ns1:sym typeface="BIZ UDPGothic"/>
                </ns1:endParaRPr>
              </ns1:p>
            </ns0:txBody>
          </ns0:sp>
        </ns0:grpSp>
        <ns0:sp>
          <ns0:nvSpPr>
            <ns0:cNvPr id="103" name="Google Shape;103;p1"/>
            <ns0:cNvSpPr txBox="1"/>
            <ns0:nvPr/>
          </ns0:nvSpPr>
          <ns0:spPr>
            <ns1:xfrm>
              <ns1:off x="6365812" y="6235477"/>
              <ns1:ext cx="4474985" cy="25237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700"/>
                <ns1:buFont typeface="Arial"/>
                <ns1:buNone/>
              </ns1:pPr>
              <ns1:r>
                <ns1:rPr b="0" i="0" lang="ja-JP" sz="700" u="none" cap="none" strike="noStrike">
                  <ns1:solidFill>
                    <ns1:srgbClr val="C3D2F7"/>
                  </ns1:solidFill>
                  <ns1:latin typeface="BIZ UDPGothic"/>
                  <ns1:ea typeface="BIZ UDPGothic"/>
                  <ns1:cs typeface="BIZ UDPGothic"/>
                  <ns1:sym typeface="BIZ UDPGothic"/>
                </ns1:rPr>
                <ns1:t>Survey by Japan Marketing Research Organization Overview: 2021 Service Comparison Impression Survey</ns1:t>
              </ns1:r>
              <ns1:endParaRPr b="0" i="0" sz="1400" u="none" cap="none" strike="noStrike">
                <ns1:solidFill>
                  <ns1:srgbClr val="C3D2F7"/>
                </ns1:solidFill>
                <ns1:latin typeface="BIZ UDPGothic"/>
                <ns1:ea typeface="BIZ UDPGothic"/>
                <ns1:cs typeface="BIZ UDPGothic"/>
                <ns1:sym typeface="BIZ UDPGothic"/>
              </ns1:endParaRPr>
            </ns1:p>
          </ns0:txBody>
        </ns0:sp>
      </ns0:grpSp>
      <ns0:pic>
        <ns0:nvPicPr>
          <ns0:cNvPr descr="黒い背景に白い文字がある&#10;&#10;中程度の精度で自動的に生成された説明" id="104" name="Google Shape;104;p1"/>
          <ns0:cNvPicPr preferRelativeResize="0"/>
          <ns0:nvPr/>
        </ns0:nvPicPr>
        <ns0:blipFill rotWithShape="1">
          <ns1:blip ns2:embed="rId5">
            <ns1:alphaModFix/>
          </ns1:blip>
          <ns1:srcRect b="0" l="0" r="0" t="0"/>
          <ns1:stretch/>
        </ns0:blipFill>
        <ns0:spPr>
          <ns1:xfrm>
            <ns1:off x="739971" y="1349444"/>
            <ns1:ext cx="3224904" cy="3224904"/>
          </ns1:xfrm>
          <ns1:prstGeom prst="rect">
            <ns1:avLst/>
          </ns1:prstGeom>
          <ns1:noFill/>
          <ns1:ln>
            <ns1:noFill/>
          </ns1:ln>
        </ns0:spPr>
      </ns0:pic>
      <ns0:sp>
        <ns0:nvSpPr>
          <ns0:cNvPr id="105" name="Google Shape;105;p1"/>
          <ns0:cNvSpPr txBox="1"/>
          <ns0:nvPr>
            <ns0:ph type="ctrTitle"/>
          </ns0:nvPr>
        </ns0:nvSpPr>
        <ns0:spPr>
          <ns1:xfrm>
            <ns1:off x="3750500" y="2705929"/>
            <ns1:ext cx="7225176" cy="1602700"/>
          </ns1:xfrm>
          <ns1:prstGeom prst="rect">
            <ns1:avLst/>
          </ns1:prstGeom>
          <ns1:noFill/>
          <ns1:ln>
            <ns1:noFill/>
          </ns1:ln>
        </ns0:spPr>
        <ns0:txBody>
          <ns1:bodyPr anchorCtr="0" anchor="b" bIns="45700" lIns="91425" spcFirstLastPara="1" rIns="91425" wrap="square" tIns="45700">
            <ns1:noAutofit/>
          </ns1:bodyPr>
          <ns1:lstStyle/>
          <ns1:p>
            <ns1:pPr indent="0" lvl="0" marL="0" rtl="0" algn="l">
              <ns1:lnSpc>
                <ns1:spcPct val="100000"/>
              </ns1:lnSpc>
              <ns1:spcBef>
                <ns1:spcPts val="0"/>
              </ns1:spcBef>
              <ns1:spcAft>
                <ns1:spcPts val="0"/>
              </ns1:spcAft>
              <ns1:buSzPts val="6000"/>
              <ns1:buNone/>
            </ns1:pPr>
            <ns1:r>
              <ns1:rPr b="1" lang="ja-JP" sz="3600">
                <ns1:solidFill>
                  <ns1:schemeClr val="lt1"/>
                </ns1:solidFill>
                <ns1:latin typeface="BIZ UDPGothic"/>
                <ns1:ea typeface="BIZ UDPGothic"/>
                <ns1:cs typeface="BIZ UDPGothic"/>
                <ns1:sym typeface="BIZ UDPGothic"/>
              </ns1:rPr>
              <ns1:t>"Serious"</ns1:t>
            </ns1:r>
            <ns1:r>
              <ns1:rPr b="1" lang="ja-JP" sz="2400">
                <ns1:solidFill>
                  <ns1:schemeClr val="lt1"/>
                </ns1:solidFill>
                <ns1:latin typeface="BIZ UDPGothic"/>
                <ns1:ea typeface="BIZ UDPGothic"/>
                <ns1:cs typeface="BIZ UDPGothic"/>
                <ns1:sym typeface="BIZ UDPGothic"/>
              </ns1:rPr>
              <ns1:t> B2B mark</ns1:t>
            </ns1:r>
            <ns1:r>
              <ns1:rPr b="1" lang="ja-JP" sz="3600">
                <ns1:solidFill>
                  <ns1:schemeClr val="lt1"/>
                </ns1:solidFill>
                <ns1:latin typeface="BIZ UDPGothic"/>
                <ns1:ea typeface="BIZ UDPGothic"/>
                <ns1:cs typeface="BIZ UDPGothic"/>
                <ns1:sym typeface="BIZ UDPGothic"/>
              </ns1:rPr>
              <ns1:t>eting sup</ns1:t>
            </ns1:r>
            <ns1:br>
              <ns1:rPr b="1" lang="ja-JP" sz="3600">
                <ns1:solidFill>
                  <ns1:schemeClr val="lt1"/>
                </ns1:solidFill>
                <ns1:latin typeface="BIZ UDPGothic"/>
                <ns1:ea typeface="BIZ UDPGothic"/>
                <ns1:cs typeface="BIZ UDPGothic"/>
                <ns1:sym typeface="BIZ UDPGothic"/>
              </ns1:rPr>
            </ns1:br>
            <ns1:r>
              <ns1:rPr b="1" lang="ja-JP" sz="3600">
                <ns1:solidFill>
                  <ns1:schemeClr val="lt1"/>
                </ns1:solidFill>
                <ns1:latin typeface="BIZ UDPGothic"/>
                <ns1:ea typeface="BIZ UDPGothic"/>
                <ns1:cs typeface="BIZ UDPGothic"/>
                <ns1:sym typeface="BIZ UDPGothic"/>
              </ns1:rPr>
              <ns1:t>port star</ns1:t>
            </ns1:r>
            <ns1:r>
              <ns1:rPr b="1" lang="ja-JP" sz="2400">
                <ns1:solidFill>
                  <ns1:schemeClr val="lt1"/>
                </ns1:solidFill>
                <ns1:latin typeface="BIZ UDPGothic"/>
                <ns1:ea typeface="BIZ UDPGothic"/>
                <ns1:cs typeface="BIZ UDPGothic"/>
                <ns1:sym typeface="BIZ UDPGothic"/>
              </ns1:rPr>
              <ns1:t>ting with</ns1:t>
            </ns1:r>
            <ns1:r>
              <ns1:rPr b="1" lang="ja-JP" sz="3600">
                <ns1:solidFill>
                  <ns1:schemeClr val="lt1"/>
                </ns1:solidFill>
                <ns1:latin typeface="BIZ UDPGothic"/>
                <ns1:ea typeface="BIZ UDPGothic"/>
                <ns1:cs typeface="BIZ UDPGothic"/>
                <ns1:sym typeface="BIZ UDPGothic"/>
              </ns1:rPr>
              <ns1:t> webinars</ns1:t>
            </ns1:r>
            <ns1:br>
              <ns1:rPr b="1" lang="ja-JP" sz="3600">
                <ns1:solidFill>
                  <ns1:schemeClr val="lt1"/>
                </ns1:solidFill>
                <ns1:latin typeface="BIZ UDPGothic"/>
                <ns1:ea typeface="BIZ UDPGothic"/>
                <ns1:cs typeface="BIZ UDPGothic"/>
                <ns1:sym typeface="BIZ UDPGothic"/>
              </ns1:rPr>
            </ns1:br>
            <ns1:r>
              <ns1:rPr b="1" lang="ja-JP">
                <ns1:solidFill>
                  <ns1:schemeClr val="lt1"/>
                </ns1:solidFill>
                <ns1:latin typeface="BIZ UDPGothic"/>
                <ns1:ea typeface="BIZ UDPGothic"/>
                <ns1:cs typeface="BIZ UDPGothic"/>
                <ns1:sym typeface="BIZ UDPGothic"/>
              </ns1:rPr>
              <ns1:t>: Introdu</ns1:t>
            </ns1:r>
            <ns1:r>
              <ns1:rPr b="1" lang="ja-JP" sz="2400">
                <ns1:solidFill>
                  <ns1:schemeClr val="lt1"/>
                </ns1:solidFill>
                <ns1:latin typeface="BIZ UDPGothic"/>
                <ns1:ea typeface="BIZ UDPGothic"/>
                <ns1:cs typeface="BIZ UDPGothic"/>
                <ns1:sym typeface="BIZ UDPGothic"/>
              </ns1:rPr>
              <ns1:t>ction to </ns1:t>
            </ns1:r>
            <ns1:r>
              <ns1:rPr b="1" lang="ja-JP" sz="3600">
                <ns1:solidFill>
                  <ns1:schemeClr val="lt1"/>
                </ns1:solidFill>
                <ns1:latin typeface="BIZ UDPGothic"/>
                <ns1:ea typeface="BIZ UDPGothic"/>
                <ns1:cs typeface="BIZ UDPGothic"/>
                <ns1:sym typeface="BIZ UDPGothic"/>
              </ns1:rPr>
              <ns1:t>Majisemi</ns1:t>
            </ns1:r>
            <ns1:endParaRPr>
              <ns1:latin typeface="BIZ UDPGothic"/>
              <ns1:ea typeface="BIZ UDPGothic"/>
              <ns1:cs typeface="BIZ UDPGothic"/>
              <ns1:sym typeface="BIZ UDPGothic"/>
            </ns1:endParaRPr>
          </ns1:p>
        </ns0:txBody>
      </ns0:sp>
      <ns0:sp>
        <ns0:nvSpPr>
          <ns0:cNvPr id="106" name="Google Shape;106;p1"/>
          <ns0:cNvSpPr txBox="1"/>
          <ns0:nvPr/>
        </ns0:nvSpPr>
        <ns0:spPr>
          <ns1:xfrm>
            <ns1:off x="3750500" y="1471868"/>
            <ns1:ext cx="7225176" cy="558799"/>
          </ns1:xfrm>
          <ns1:prstGeom prst="rect">
            <ns1:avLst/>
          </ns1:prstGeom>
          <ns1:noFill/>
          <ns1:ln>
            <ns1:noFill/>
          </ns1:ln>
        </ns0:spPr>
        <ns0:txBody>
          <ns1:bodyPr anchorCtr="0" anchor="b" bIns="45700" lIns="91425" spcFirstLastPara="1" rIns="91425" wrap="square" tIns="45700">
            <ns1:noAutofit/>
          </ns1:bodyPr>
          <ns1:lstStyle/>
          <ns1:p>
            <ns1:pPr indent="0" lvl="0" marL="0" marR="0" rtl="0" algn="l">
              <ns1:lnSpc>
                <ns1:spcPct val="90000"/>
              </ns1:lnSpc>
              <ns1:spcBef>
                <ns1:spcPts val="0"/>
              </ns1:spcBef>
              <ns1:spcAft>
                <ns1:spcPts val="0"/>
              </ns1:spcAft>
              <ns1:buClr>
                <ns1:schemeClr val="dk1"/>
              </ns1:buClr>
              <ns1:buSzPts val="6000"/>
              <ns1:buFont typeface="Arial"/>
              <ns1:buNone/>
            </ns1:pPr>
            <ns1:r>
              <ns1:rPr b="0" i="0" lang="ja-JP" sz="2000" u="none" cap="none" strike="noStrike">
                <ns1:solidFill>
                  <ns1:schemeClr val="lt1"/>
                </ns1:solidFill>
                <ns1:latin typeface="BIZ UDPGothic"/>
                <ns1:ea typeface="BIZ UDPGothic"/>
                <ns1:cs typeface="BIZ UDPGothic"/>
                <ns1:sym typeface="BIZ UDPGothic"/>
              </ns1:rPr>
              <ns1:t>For those considering Majisemi for the first time</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07" name="Google Shape;107;p1"/>
          <ns0:cNvCxnSpPr/>
          <ns0:nvPr/>
        </ns0:nvCxnSpPr>
        <ns0:spPr>
          <ns1:xfrm>
            <ns1:off x="3578582" y="1699591"/>
            <ns1:ext cx="0" cy="2524610"/>
          </ns1:xfrm>
          <ns1:prstGeom prst="straightConnector1">
            <ns1:avLst/>
          </ns1:prstGeom>
          <ns1:noFill/>
          <ns1:ln cap="flat" cmpd="sng" w="44450">
            <ns1:solidFill>
              <ns1:schemeClr val="lt1"/>
            </ns1:solidFill>
            <ns1:prstDash val="solid"/>
            <ns1:round/>
            <ns1:headEnd len="sm" w="sm" type="none"/>
            <ns1:tailEnd len="sm" w="sm" type="none"/>
          </ns1:ln>
        </ns0:spPr>
      </ns0:cxnSp>
    </ns0:spTree>
  </ns0:cSld>
  <ns0:clrMapOvr>
    <ns1:masterClrMapping/>
  </ns0:clrMapOvr>
</ns0:sld>
</file>

<file path=ppt/slides/slide10.xml><?xml version="1.0" encoding="utf-8"?>
<ns0:sld xmlns:ns0="http://schemas.openxmlformats.org/presentationml/2006/main" xmlns:ns1="http://schemas.openxmlformats.org/drawingml/2006/main" xmlns:ns2="http://schemas.openxmlformats.org/officeDocument/2006/relationships">
  <ns0:cSld>
    <ns0:spTree>
      <ns0:nvGrpSpPr>
        <ns0:cNvPr id="276" name="Shape 276"/>
        <ns0:cNvGrpSpPr/>
        <ns0:nvPr/>
      </ns0:nvGrpSpPr>
      <ns0:grpSpPr>
        <ns1:xfrm>
          <ns1:off x="0" y="0"/>
          <ns1:ext cx="0" cy="0"/>
          <ns1:chOff x="0" y="0"/>
          <ns1:chExt cx="0" cy="0"/>
        </ns1:xfrm>
      </ns0:grpSpPr>
      <ns0:cxnSp>
        <ns0:nvCxnSpPr>
          <ns0:cNvPr id="277" name="Google Shape;277;p10"/>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278" name="Google Shape;278;p10"/>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279" name="Google Shape;279;p10"/>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Support for expanding into Southeast Asia using webinars</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280" name="Google Shape;280;p10"/>
          <ns0:cNvSpPr txBox="1"/>
          <ns0:nvPr/>
        </ns0:nvSpPr>
        <ns0:spPr>
          <ns1:xfrm>
            <ns1:off x="10442876" y="254124"/>
            <ns1:ext cx="1542600"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planning</ns1:t>
            </ns1:r>
            <ns1:endParaRPr b="0" i="0" sz="1200" u="none" cap="none" strike="noStrike">
              <ns1:solidFill>
                <ns1:srgbClr val="163F9B"/>
              </ns1:solidFill>
              <ns1:latin typeface="BIZ UDPGothic"/>
              <ns1:ea typeface="BIZ UDPGothic"/>
              <ns1:cs typeface="BIZ UDPGothic"/>
              <ns1:sym typeface="BIZ UDPGothic"/>
            </ns1:endParaRPr>
          </ns1:p>
        </ns0:txBody>
      </ns0:sp>
      <ns0:pic>
        <ns0:nvPicPr>
          <ns0:cNvPr id="281" name="Google Shape;281;p10"/>
          <ns0:cNvPicPr preferRelativeResize="0"/>
          <ns0:nvPr/>
        </ns0:nvPicPr>
        <ns0:blipFill rotWithShape="1">
          <ns1:blip ns2:embed="rId3">
            <ns1:alphaModFix/>
          </ns1:blip>
          <ns1:srcRect b="0" l="0" r="0" t="0"/>
          <ns1:stretch/>
        </ns0:blipFill>
        <ns0:spPr>
          <ns1:xfrm>
            <ns1:off x="338978" y="918883"/>
            <ns1:ext cx="8190863" cy="5743267"/>
          </ns1:xfrm>
          <ns1:prstGeom prst="rect">
            <ns1:avLst/>
          </ns1:prstGeom>
          <ns1:noFill/>
          <ns1:ln>
            <ns1:noFill/>
          </ns1:ln>
        </ns0:spPr>
      </ns0:pic>
      <ns0:sp>
        <ns0:nvSpPr>
          <ns0:cNvPr id="282" name="Google Shape;282;p10"/>
          <ns0:cNvSpPr txBox="1"/>
          <ns0:nvPr/>
        </ns0:nvSpPr>
        <ns0:spPr>
          <ns1:xfrm>
            <ns1:off x="8722580" y="1025502"/>
            <ns1:ext cx="3306021" cy="4631997"/>
          </ns1:xfrm>
          <ns1:prstGeom prst="rect">
            <ns1:avLst/>
          </ns1:prstGeom>
          <ns1:noFill/>
          <ns1:ln>
            <ns1:noFill/>
          </ns1:ln>
        </ns0:spPr>
        <ns0:txBody>
          <ns1:bodyPr anchorCtr="0" anchor="t" bIns="45700" lIns="91425" spcFirstLastPara="1" rIns="91425" wrap="square" tIns="45700">
            <ns1:spAutoFit/>
          </ns1:bodyPr>
          <ns1:lstStyle/>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Webinars can be broadcasted to Southeast Asia at nearly the same cost as for Japan.</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Your company only needs to prepare a presentation video (+ slides) in Japanese (or English).</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Majisemi handles everything from adding local language subtitles, translating slides, to day-of broadcast.</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Optional post-webinar lead follow-up and secondary use of webinars with local language support are also available.</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Promoting joint exhibition at trade shows held in Southeast Asia.</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283" name="Google Shape;283;p10"/>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284" name="Google Shape;284;p10"/>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1.xml><?xml version="1.0" encoding="utf-8"?>
<ns0:sld xmlns:ns0="http://schemas.openxmlformats.org/presentationml/2006/main" xmlns:ns1="http://schemas.openxmlformats.org/drawingml/2006/main" xmlns:ns2="http://schemas.openxmlformats.org/officeDocument/2006/relationships">
  <ns0:cSld>
    <ns0:spTree>
      <ns0:nvGrpSpPr>
        <ns0:cNvPr id="289" name="Shape 289"/>
        <ns0:cNvGrpSpPr/>
        <ns0:nvPr/>
      </ns0:nvGrpSpPr>
      <ns0:grpSpPr>
        <ns1:xfrm>
          <ns1:off x="0" y="0"/>
          <ns1:ext cx="0" cy="0"/>
          <ns1:chOff x="0" y="0"/>
          <ns1:chExt cx="0" cy="0"/>
        </ns1:xfrm>
      </ns0:grpSpPr>
      <ns0:sp>
        <ns0:nvSpPr>
          <ns0:cNvPr id="290" name="Google Shape;290;p11"/>
          <ns0:cNvSpPr/>
          <ns0:nvPr/>
        </ns0:nvSpPr>
        <ns0:spPr>
          <ns1:xfrm>
            <ns1:off x="525996" y="1865262"/>
            <ns1:ext cx="6319157" cy="3643225"/>
          </ns1:xfrm>
          <ns1:prstGeom prst="roundRect">
            <ns1:avLst>
              <ns1:gd fmla="val 4090" name="adj"/>
            </ns1:avLst>
          </ns1:prstGeom>
          <ns1:solidFill>
            <ns1:srgbClr val="FCF6D8"/>
          </ns1:solidFill>
          <ns1:ln>
            <ns1:noFill/>
          </ns1:ln>
        </ns0:spPr>
        <ns0:txBody>
          <ns1:bodyPr anchorCtr="0" anchor="ctr" bIns="45700" lIns="91425" spcFirstLastPara="1" rIns="91425" wrap="square" tIns="45700">
            <ns1:noAutofit/>
          </ns1:bodyPr>
          <ns1:lstStyle/>
          <ns1:p>
            <ns1:pPr indent="0" lvl="8"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accent4"/>
              </ns1:solidFill>
              <ns1:latin typeface="Arial"/>
              <ns1:ea typeface="Arial"/>
              <ns1:cs typeface="Arial"/>
              <ns1:sym typeface="Arial"/>
            </ns1:endParaRPr>
          </ns1:p>
        </ns0:txBody>
      </ns0:sp>
      <ns0:cxnSp>
        <ns0:nvCxnSpPr>
          <ns0:cNvPr id="291" name="Google Shape;291;p11"/>
          <ns0:cNvCxnSpPr>
            <ns1:stCxn id="292" idx="2"/>
            <ns1:endCxn id="293" idx="2"/>
          </ns0:cNvCxnSpPr>
          <ns0:nvPr/>
        </ns0:nvCxnSpPr>
        <ns0:spPr>
          <ns1:xfrm>
            <ns1:off x="7392611" y="2810488"/>
            <ns1:ext cx="1024500" cy="2933100"/>
          </ns1:xfrm>
          <ns1:prstGeom prst="straightConnector1">
            <ns1:avLst/>
          </ns1:prstGeom>
          <ns1:noFill/>
          <ns1:ln cap="flat" cmpd="sng" w="9525">
            <ns1:solidFill>
              <ns1:schemeClr val="accent1"/>
            </ns1:solidFill>
            <ns1:prstDash val="dash"/>
            <ns1:miter lim="800000"/>
            <ns1:headEnd len="sm" w="sm" type="none"/>
            <ns1:tailEnd len="sm" w="sm" type="none"/>
          </ns1:ln>
        </ns0:spPr>
      </ns0:cxnSp>
      <ns0:sp>
        <ns0:nvSpPr>
          <ns0:cNvPr id="293" name="Google Shape;293;p11"/>
          <ns0:cNvSpPr/>
          <ns0:nvPr/>
        </ns0:nvSpPr>
        <ns0:spPr>
          <ns1:xfrm rot="4683442">
            <ns1:off x="7972028" y="2933566"/>
            <ns1:ext cx="3895184" cy="3399247"/>
          </ns1:xfrm>
          <ns1:prstGeom prst="rightArrow">
            <ns1:avLst>
              <ns1:gd fmla="val 64020" name="adj1"/>
              <ns1:gd fmla="val 34486" name="adj2"/>
            </ns1:avLst>
          </ns1:prstGeom>
          <ns1:solidFill>
            <ns1:srgbClr val="FFC000"/>
          </ns1:solidFill>
          <ns1:ln>
            <ns1:noFill/>
          </ns1:ln>
          <ns1:effectLst>
            <ns1:outerShdw blurRad="139700" sx="102000" rotWithShape="0" algn="tr" dir="8100000" dist="38100" sy="102000">
              <ns1:srgbClr val="000000">
                <ns1:alpha val="2745"/>
              </ns1:srgbClr>
            </ns1:outerShdw>
          </ns1:effectLst>
        </ns0:spPr>
        <ns0:txBody>
          <ns1:bodyPr anchorCtr="0" anchor="ctr" bIns="91425" lIns="91425" spcFirstLastPara="1" rIns="91425" wrap="square" tIns="91425">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294" name="Google Shape;294;p11"/>
          <ns0:cNvSpPr txBox="1"/>
          <ns0:nvPr/>
        </ns0:nvSpPr>
        <ns0:spPr>
          <ns1:xfrm rot="-716558">
            <ns1:off x="8419773" y="2925556"/>
            <ns1:ext cx="2829141" cy="1399078"/>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7000"/>
              <ns1:buFont typeface="Arial"/>
              <ns1:buNone/>
            </ns1:pPr>
            <ns1:r>
              <ns1:rPr b="0" i="0" lang="ja-JP" sz="5400" u="none" cap="none" strike="noStrike">
                <ns1:solidFill>
                  <ns1:schemeClr val="lt1"/>
                </ns1:solidFill>
                <ns1:latin typeface="Arial"/>
                <ns1:ea typeface="Arial"/>
                <ns1:cs typeface="Arial"/>
                <ns1:sym typeface="Arial"/>
              </ns1:rPr>
              <ns1:t>70%</ns1:t>
            </ns1:r>
            <ns1:endParaRPr b="0" i="0" sz="5400" u="none" cap="none" strike="noStrike">
              <ns1:solidFill>
                <ns1:schemeClr val="lt1"/>
              </ns1:solidFill>
              <ns1:latin typeface="Arial"/>
              <ns1:ea typeface="Arial"/>
              <ns1:cs typeface="Arial"/>
              <ns1:sym typeface="Arial"/>
            </ns1:endParaRPr>
          </ns1:p>
        </ns0:txBody>
      </ns0:sp>
      <ns0:grpSp>
        <ns0:nvGrpSpPr>
          <ns0:cNvPr id="295" name="Google Shape;295;p11"/>
          <ns0:cNvGrpSpPr/>
          <ns0:nvPr/>
        </ns0:nvGrpSpPr>
        <ns0:grpSpPr>
          <ns1:xfrm>
            <ns1:off x="4386754" y="5615561"/>
            <ns1:ext cx="3596672" cy="908803"/>
            <ns1:chOff x="-590393" y="3423699"/>
            <ns1:chExt cx="3596672" cy="908803"/>
          </ns1:xfrm>
        </ns0:grpSpPr>
        <ns0:sp>
          <ns0:nvSpPr>
            <ns0:cNvPr id="296" name="Google Shape;296;p11"/>
            <ns0:cNvSpPr txBox="1"/>
            <ns0:nvPr/>
          </ns0:nvSpPr>
          <ns0:spPr>
            <ns1:xfrm>
              <ns1:off x="332135" y="3457944"/>
              <ns1:ext cx="2674144" cy="87455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just">
                <ns1:lnSpc>
                  <ns1:spcPct val="10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The response to subsequent follow-up</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just">
                <ns1:lnSpc>
                  <ns1:spcPct val="10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differs b</ns1:t>
              </ns1:r>
              <ns1:r>
                <ns1:rPr b="1" i="0" lang="ja-JP" sz="2400" u="none" cap="none" strike="noStrike">
                  <ns1:solidFill>
                    <ns1:schemeClr val="accent4"/>
                  </ns1:solidFill>
                  <ns1:latin typeface="BIZ UDPGothic"/>
                  <ns1:ea typeface="BIZ UDPGothic"/>
                  <ns1:cs typeface="BIZ UDPGothic"/>
                  <ns1:sym typeface="BIZ UDPGothic"/>
                </ns1:rPr>
                <ns1:t>y about 1</ns1:t>
              </ns1:r>
              <ns1:r>
                <ns1:rPr b="0" i="0" lang="ja-JP" sz="1600" u="none" cap="none" strike="noStrike">
                  <ns1:solidFill>
                    <ns1:schemeClr val="accent4"/>
                  </ns1:solidFill>
                  <ns1:latin typeface="BIZ UDPGothic"/>
                  <ns1:ea typeface="BIZ UDPGothic"/>
                  <ns1:cs typeface="BIZ UDPGothic"/>
                  <ns1:sym typeface="BIZ UDPGothic"/>
                </ns1:rPr>
                <ns1:t>00 times</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just">
                <ns1:lnSpc>
                  <ns1:spcPct val="72222"/>
                </ns1:lnSpc>
                <ns1:spcBef>
                  <ns1:spcPts val="0"/>
                </ns1:spcBef>
                <ns1:spcAft>
                  <ns1:spcPts val="0"/>
                </ns1:spcAft>
                <ns1:buClr>
                  <ns1:srgbClr val="000000"/>
                </ns1:buClr>
                <ns1:buSzPts val="20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According to</ns1:t>
              </ns1:r>
              <ns1:r>
                <ns1:rPr b="0" i="0" lang="ja-JP" sz="800" u="none" cap="none" strike="noStrike">
                  <ns1:solidFill>
                    <ns1:schemeClr val="accent4"/>
                  </ns1:solidFill>
                  <ns1:latin typeface="BIZ UDPGothic"/>
                  <ns1:ea typeface="BIZ UDPGothic"/>
                  <ns1:cs typeface="BIZ UDPGothic"/>
                  <ns1:sym typeface="BIZ UDPGothic"/>
                </ns1:rPr>
                <ns1:t> our research</ns1:t>
              </ns1:r>
              <ns1:endParaRPr b="0" i="0" sz="800" u="none" cap="none" strike="noStrike">
                <ns1:solidFill>
                  <ns1:schemeClr val="accent4"/>
                </ns1:solidFill>
                <ns1:latin typeface="BIZ UDPGothic"/>
                <ns1:ea typeface="BIZ UDPGothic"/>
                <ns1:cs typeface="BIZ UDPGothic"/>
                <ns1:sym typeface="BIZ UDPGothic"/>
              </ns1:endParaRPr>
            </ns1:p>
          </ns0:txBody>
        </ns0:sp>
        <ns0:grpSp>
          <ns0:nvGrpSpPr>
            <ns0:cNvPr id="297" name="Google Shape;297;p11"/>
            <ns0:cNvGrpSpPr/>
            <ns0:nvPr/>
          </ns0:nvGrpSpPr>
          <ns0:grpSpPr>
            <ns1:xfrm>
              <ns1:off x="-590393" y="3423699"/>
              <ns1:ext cx="894300" cy="891438"/>
              <ns1:chOff x="-825941" y="4123916"/>
              <ns1:chExt cx="1195706" cy="1195707"/>
            </ns1:xfrm>
          </ns0:grpSpPr>
          <ns0:sp>
            <ns0:nvSpPr>
              <ns0:cNvPr id="298" name="Google Shape;298;p11"/>
              <ns0:cNvSpPr/>
              <ns0:nvPr/>
            </ns0:nvSpPr>
            <ns0:spPr>
              <ns1:xfrm>
                <ns1:off x="-825941" y="4123916"/>
                <ns1:ext cx="1195706" cy="1195707"/>
              </ns1:xfrm>
              <ns1:prstGeom prst="ellipse">
                <ns1:avLst/>
              </ns1:prstGeom>
              <ns1:solidFill>
                <ns1:srgbClr val="163F9B"/>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262626"/>
                  </ns1:solidFill>
                  <ns1:latin typeface="Arial"/>
                  <ns1:ea typeface="Arial"/>
                  <ns1:cs typeface="Arial"/>
                  <ns1:sym typeface="Arial"/>
                </ns1:endParaRPr>
              </ns1:p>
            </ns0:txBody>
          </ns0:sp>
          <ns0:pic>
            <ns0:nvPicPr>
              <ns0:cNvPr descr="プレート が含まれている画像&#10;&#10;自動的に生成された説明" id="299" name="Google Shape;299;p11"/>
              <ns0:cNvPicPr preferRelativeResize="0"/>
              <ns0:nvPr/>
            </ns0:nvPicPr>
            <ns0:blipFill rotWithShape="1">
              <ns1:blip ns2:embed="rId3">
                <ns1:alphaModFix/>
              </ns1:blip>
              <ns1:srcRect b="0" l="0" r="0" t="0"/>
              <ns1:stretch/>
            </ns0:blipFill>
            <ns0:spPr>
              <ns1:xfrm>
                <ns1:off x="-675218" y="4404520"/>
                <ns1:ext cx="894261" cy="634500"/>
              </ns1:xfrm>
              <ns1:prstGeom prst="rect">
                <ns1:avLst/>
              </ns1:prstGeom>
              <ns1:noFill/>
              <ns1:ln>
                <ns1:noFill/>
              </ns1:ln>
            </ns0:spPr>
          </ns0:pic>
        </ns0:grpSp>
      </ns0:grpSp>
      <ns0:sp>
        <ns0:nvSpPr>
          <ns0:cNvPr id="300" name="Google Shape;300;p11"/>
          <ns0:cNvSpPr/>
          <ns0:nvPr/>
        </ns0:nvSpPr>
        <ns0:spPr>
          <ns1:xfrm>
            <ns1:off x="7102842" y="4363039"/>
            <ns1:ext cx="2698808" cy="806147"/>
          </ns1:xfrm>
          <ns1:prstGeom prst="roundRect">
            <ns1:avLst>
              <ns1:gd fmla="val 16667" name="adj"/>
            </ns1:avLst>
          </ns1:prstGeom>
          <ns1:solidFill>
            <ns1:srgbClr val="102F74"/>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301" name="Google Shape;301;p11"/>
          <ns0:cNvGrpSpPr/>
          <ns0:nvPr/>
        </ns0:nvGrpSpPr>
        <ns0:grpSpPr>
          <ns1:xfrm rot="-721227">
            <ns1:off x="6995699" y="4527374"/>
            <ns1:ext cx="520102" cy="629232"/>
            <ns1:chOff x="5943600" y="6791161"/>
            <ns1:chExt cx="1056873" cy="1265969"/>
          </ns1:xfrm>
        </ns0:grpSpPr>
        <ns0:sp>
          <ns0:nvSpPr>
            <ns0:cNvPr id="302" name="Google Shape;302;p11"/>
            <ns0:cNvSpPr/>
            <ns0:nvPr/>
          </ns0:nvSpPr>
          <ns0:spPr>
            <ns1:xfrm>
              <ns1:off x="5943600" y="7315200"/>
              <ns1:ext cx="1049798" cy="74193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303" name="Google Shape;303;p11"/>
            <ns0:cNvSpPr/>
            <ns0:nvPr/>
          </ns0:nvSpPr>
          <ns0:spPr>
            <ns1:xfrm rot="-2700000">
              <ns1:off x="6098378" y="6945936"/>
              <ns1:ext cx="747320" cy="747320"/>
            </ns1:xfrm>
            <ns1:prstGeom prst="rtTriangle">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grpSp>
        <ns0:nvGrpSpPr>
          <ns0:cNvPr id="304" name="Google Shape;304;p11"/>
          <ns0:cNvGrpSpPr/>
          <ns0:nvPr/>
        </ns0:nvGrpSpPr>
        <ns0:grpSpPr>
          <ns1:xfrm>
            <ns1:off x="607532" y="5624244"/>
            <ns1:ext cx="3637936" cy="891437"/>
            <ns1:chOff x="839631" y="1728338"/>
            <ns1:chExt cx="3637936" cy="891437"/>
          </ns1:xfrm>
        </ns0:grpSpPr>
        <ns0:sp>
          <ns0:nvSpPr>
            <ns0:cNvPr id="305" name="Google Shape;305;p11"/>
            <ns0:cNvSpPr txBox="1"/>
            <ns0:nvPr/>
          </ns0:nvSpPr>
          <ns0:spPr>
            <ns1:xfrm>
              <ns1:off x="1759742" y="1758374"/>
              <ns1:ext cx="2717825" cy="83095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Face-to-face communic</ns1:t>
              </ns1:r>
              <ns1:r>
                <ns1:rPr b="1" i="0" lang="ja-JP" sz="1600" u="none" cap="none" strike="noStrike">
                  <ns1:solidFill>
                    <ns1:schemeClr val="accent4"/>
                  </ns1:solidFill>
                  <ns1:latin typeface="BIZ UDPGothic"/>
                  <ns1:ea typeface="BIZ UDPGothic"/>
                  <ns1:cs typeface="BIZ UDPGothic"/>
                  <ns1:sym typeface="BIZ UDPGothic"/>
                </ns1:rPr>
                <ns1:t>ation with customers</ns1:t>
              </ns1:r>
              <ns1:endParaRPr b="1" i="0" sz="16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can enhance</ns1:t>
              </ns1:r>
              <ns1:r>
                <ns1:rPr b="0" i="0" lang="ja-JP" sz="1600" u="none" cap="none" strike="noStrike">
                  <ns1:solidFill>
                    <ns1:schemeClr val="accent4"/>
                  </ns1:solidFill>
                  <ns1:latin typeface="BIZ UDPGothic"/>
                  <ns1:ea typeface="BIZ UDPGothic"/>
                  <ns1:cs typeface="BIZ UDPGothic"/>
                  <ns1:sym typeface="BIZ UDPGothic"/>
                </ns1:rPr>
                <ns1:t> trust and </ns1:t>
              </ns1:r>
              <ns1:br>
                <ns1:rPr b="0" i="0" lang="ja-JP" sz="1600" u="none" cap="none" strike="noStrike">
                  <ns1:solidFill>
                    <ns1:schemeClr val="accent4"/>
                  </ns1:solidFill>
                  <ns1:latin typeface="BIZ UDPGothic"/>
                  <ns1:ea typeface="BIZ UDPGothic"/>
                  <ns1:cs typeface="BIZ UDPGothic"/>
                  <ns1:sym typeface="BIZ UDPGothic"/>
                </ns1:rPr>
              </ns1:br>
              <ns1:r>
                <ns1:rPr b="0" i="0" lang="ja-JP" sz="1600" u="none" cap="none" strike="noStrike">
                  <ns1:solidFill>
                    <ns1:schemeClr val="accent4"/>
                  </ns1:solidFill>
                  <ns1:latin typeface="BIZ UDPGothic"/>
                  <ns1:ea typeface="BIZ UDPGothic"/>
                  <ns1:cs typeface="BIZ UDPGothic"/>
                  <ns1:sym typeface="BIZ UDPGothic"/>
                </ns1:rPr>
                <ns1:t>reliability</ns1:t>
              </ns1:r>
              <ns1:endParaRPr b="0" i="0" sz="1600" u="none" cap="none" strike="noStrike">
                <ns1:solidFill>
                  <ns1:schemeClr val="accent4"/>
                </ns1:solidFill>
                <ns1:latin typeface="BIZ UDPGothic"/>
                <ns1:ea typeface="BIZ UDPGothic"/>
                <ns1:cs typeface="BIZ UDPGothic"/>
                <ns1:sym typeface="BIZ UDPGothic"/>
              </ns1:endParaRPr>
            </ns1:p>
          </ns0:txBody>
        </ns0:sp>
        <ns0:grpSp>
          <ns0:nvGrpSpPr>
            <ns0:cNvPr id="306" name="Google Shape;306;p11"/>
            <ns0:cNvGrpSpPr/>
            <ns0:nvPr/>
          </ns0:nvGrpSpPr>
          <ns0:grpSpPr>
            <ns1:xfrm>
              <ns1:off x="839631" y="1728338"/>
              <ns1:ext cx="894299" cy="891437"/>
              <ns1:chOff x="3240808" y="1299412"/>
              <ns1:chExt cx="1195707" cy="1195706"/>
            </ns1:xfrm>
          </ns0:grpSpPr>
          <ns0:sp>
            <ns0:nvSpPr>
              <ns0:cNvPr id="307" name="Google Shape;307;p11"/>
              <ns0:cNvSpPr/>
              <ns0:nvPr/>
            </ns0:nvSpPr>
            <ns0:spPr>
              <ns1:xfrm>
                <ns1:off x="3240808" y="1299412"/>
                <ns1:ext cx="1195707" cy="1195706"/>
              </ns1:xfrm>
              <ns1:prstGeom prst="ellipse">
                <ns1:avLst/>
              </ns1:prstGeom>
              <ns1:solidFill>
                <ns1:srgbClr val="163F9B"/>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pic>
            <ns0:nvPicPr>
              <ns0:cNvPr descr="アイコン&#10;&#10;自動的に生成された説明" id="308" name="Google Shape;308;p11"/>
              <ns0:cNvPicPr preferRelativeResize="0"/>
              <ns0:nvPr/>
            </ns0:nvPicPr>
            <ns0:blipFill rotWithShape="1">
              <ns1:blip ns2:embed="rId4">
                <ns1:alphaModFix/>
              </ns1:blip>
              <ns1:srcRect b="0" l="0" r="0" t="0"/>
              <ns1:stretch/>
            </ns0:blipFill>
            <ns0:spPr>
              <ns1:xfrm>
                <ns1:off x="3558405" y="1577697"/>
                <ns1:ext cx="557920" cy="642060"/>
              </ns1:xfrm>
              <ns1:prstGeom prst="rect">
                <ns1:avLst/>
              </ns1:prstGeom>
              <ns1:noFill/>
              <ns1:ln>
                <ns1:noFill/>
              </ns1:ln>
            </ns0:spPr>
          </ns0:pic>
        </ns0:grpSp>
      </ns0:grpSp>
      <ns0:sp>
        <ns0:nvSpPr>
          <ns0:cNvPr id="309" name="Google Shape;309;p11"/>
          <ns0:cNvSpPr txBox="1"/>
          <ns0:nvPr/>
        </ns0:nvSpPr>
        <ns0:spPr>
          <ns1:xfrm>
            <ns1:off x="7204950" y="4368482"/>
            <ns1:ext cx="2596699" cy="72323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50000"/>
              </ns1:lnSpc>
              <ns1:spcBef>
                <ns1:spcPts val="0"/>
              </ns1:spcBef>
              <ns1:spcAft>
                <ns1:spcPts val="0"/>
              </ns1:spcAft>
              <ns1:buClr>
                <ns1:srgbClr val="000000"/>
              </ns1:buClr>
              <ns1:buSzPts val="17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When materials are introduced via email</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7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is abou</ns1:t>
            </ns1:r>
            <ns1:r>
              <ns1:rPr b="1" i="0" lang="ja-JP" sz="2000" u="none" cap="none" strike="noStrike">
                <ns1:solidFill>
                  <ns1:schemeClr val="lt1"/>
                </ns1:solidFill>
                <ns1:latin typeface="BIZ UDPGothic"/>
                <ns1:ea typeface="BIZ UDPGothic"/>
                <ns1:cs typeface="BIZ UDPGothic"/>
                <ns1:sym typeface="BIZ UDPGothic"/>
              </ns1:rPr>
              <ns1:t>t 100 </ns1:t>
            </ns1:r>
            <ns1:r>
              <ns1:rPr b="1" i="0" lang="ja-JP" sz="1400" u="none" cap="none" strike="noStrike">
                <ns1:solidFill>
                  <ns1:schemeClr val="lt1"/>
                </ns1:solidFill>
                <ns1:latin typeface="BIZ UDPGothic"/>
                <ns1:ea typeface="BIZ UDPGothic"/>
                <ns1:cs typeface="BIZ UDPGothic"/>
                <ns1:sym typeface="BIZ UDPGothic"/>
              </ns1:rPr>
              <ns1:t>times!</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310" name="Google Shape;310;p11"/>
          <ns0:cNvSpPr txBox="1"/>
          <ns0:nvPr/>
        </ns0:nvSpPr>
        <ns0:spPr>
          <ns1:xfrm>
            <ns1:off x="525996" y="121582"/>
            <ns1:ext cx="7463549"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Why start with webinars?</ns1:t>
            </ns1:r>
            <ns1:endParaRPr b="0" i="0" sz="1400" u="none" cap="none" strike="noStrike">
              <ns1:solidFill>
                <ns1:srgbClr val="000000"/>
              </ns1:solidFill>
              <ns1:latin typeface="Arial"/>
              <ns1:ea typeface="Arial"/>
              <ns1:cs typeface="Arial"/>
              <ns1:sym typeface="Arial"/>
            </ns1:endParaRPr>
          </ns1:p>
        </ns0:txBody>
      </ns0:sp>
      <ns0:cxnSp>
        <ns0:nvCxnSpPr>
          <ns0:cNvPr id="311" name="Google Shape;311;p11"/>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12" name="Google Shape;312;p11"/>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292" name="Google Shape;292;p11"/>
          <ns0:cNvSpPr/>
          <ns0:nvPr/>
        </ns0:nvSpPr>
        <ns0:spPr>
          <ns1:xfrm rot="4683442">
            <ns1:off x="7504700" y="2286860"/>
            <ns1:ext cx="624740" cy="867700"/>
          </ns1:xfrm>
          <ns1:prstGeom prst="rightArrow">
            <ns1:avLst>
              <ns1:gd fmla="val 49839" name="adj1"/>
              <ns1:gd fmla="val 50000" name="adj2"/>
            </ns1:avLst>
          </ns1:prstGeom>
          <ns1:solidFill>
            <ns1:srgbClr val="729EEE"/>
          </ns1:solidFill>
          <ns1:ln>
            <ns1:noFill/>
          </ns1:ln>
          <ns1:effectLst>
            <ns1:outerShdw blurRad="139700" sx="102000" rotWithShape="0" algn="tr" dir="8100000" dist="38100" sy="102000">
              <ns1:srgbClr val="000000">
                <ns1:alpha val="20000"/>
              </ns1:srgbClr>
            </ns1:outerShdw>
          </ns1:effectLst>
        </ns0:spPr>
        <ns0:txBody>
          <ns1:bodyPr anchorCtr="0" anchor="ctr" bIns="91425" lIns="91425" spcFirstLastPara="1" rIns="91425" wrap="square" tIns="91425">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313" name="Google Shape;313;p11"/>
          <ns0:cNvSpPr txBox="1"/>
          <ns0:nvPr/>
        </ns0:nvSpPr>
        <ns0:spPr>
          <ns1:xfrm rot="-716442">
            <ns1:off x="7443322" y="2425256"/>
            <ns1:ext cx="723410" cy="394686"/>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71428"/>
              </ns1:lnSpc>
              <ns1:spcBef>
                <ns1:spcPts val="0"/>
              </ns1:spcBef>
              <ns1:spcAft>
                <ns1:spcPts val="0"/>
              </ns1:spcAft>
              <ns1:buClr>
                <ns1:srgbClr val="000000"/>
              </ns1:buClr>
              <ns1:buSzPts val="1200"/>
              <ns1:buFont typeface="Arial"/>
              <ns1:buNone/>
            </ns1:pPr>
            <ns1:r>
              <ns1:t/>
            </ns1:r>
            <ns1:endParaRPr b="0" i="0" sz="1100" u="none" cap="none" strike="noStrike">
              <ns1:solidFill>
                <ns1:schemeClr val="lt1"/>
              </ns1:solidFill>
              <ns1:latin typeface="Arial"/>
              <ns1:ea typeface="Arial"/>
              <ns1:cs typeface="Arial"/>
              <ns1:sym typeface="Arial"/>
            </ns1:endParaRPr>
          </ns1:p>
          <ns1:p>
            <ns1:pPr indent="0" lvl="0" marL="0" marR="0" rtl="0" algn="ctr">
              <ns1:lnSpc>
                <ns1:spcPct val="71428"/>
              </ns1:lnSpc>
              <ns1:spcBef>
                <ns1:spcPts val="0"/>
              </ns1:spcBef>
              <ns1:spcAft>
                <ns1:spcPts val="0"/>
              </ns1:spcAft>
              <ns1:buClr>
                <ns1:srgbClr val="000000"/>
              </ns1:buClr>
              <ns1:buSzPts val="1800"/>
              <ns1:buFont typeface="Arial"/>
              <ns1:buNone/>
            </ns1:pPr>
            <ns1:r>
              <ns1:rPr b="0" i="0" lang="ja-JP" sz="1100" u="none" cap="none" strike="noStrike">
                <ns1:solidFill>
                  <ns1:schemeClr val="lt1"/>
                </ns1:solidFill>
                <ns1:latin typeface="Arial"/>
                <ns1:ea typeface="Arial"/>
                <ns1:cs typeface="Arial"/>
                <ns1:sym typeface="Arial"/>
              </ns1:rPr>
              <ns1:t>0.7%</ns1:t>
            </ns1:r>
            <ns1:endParaRPr b="0" i="0" sz="1100" u="none" cap="none" strike="noStrike">
              <ns1:solidFill>
                <ns1:schemeClr val="lt1"/>
              </ns1:solidFill>
              <ns1:latin typeface="Arial"/>
              <ns1:ea typeface="Arial"/>
              <ns1:cs typeface="Arial"/>
              <ns1:sym typeface="Arial"/>
            </ns1:endParaRPr>
          </ns1:p>
        </ns0:txBody>
      </ns0:sp>
      <ns0:cxnSp>
        <ns0:nvCxnSpPr>
          <ns0:cNvPr id="314" name="Google Shape;314;p11"/>
          <ns0:cNvCxnSpPr/>
          <ns0:nvPr/>
        </ns0:nvCxnSpPr>
        <ns0:spPr>
          <ns1:xfrm rot="10800000">
            <ns1:off x="7954654" y="2366483"/>
            <ns1:ext cx="2630968" cy="135226"/>
          </ns1:xfrm>
          <ns1:prstGeom prst="straightConnector1">
            <ns1:avLst/>
          </ns1:prstGeom>
          <ns1:noFill/>
          <ns1:ln cap="flat" cmpd="sng" w="9525">
            <ns1:solidFill>
              <ns1:schemeClr val="accent1"/>
            </ns1:solidFill>
            <ns1:prstDash val="dash"/>
            <ns1:miter lim="800000"/>
            <ns1:headEnd len="sm" w="sm" type="none"/>
            <ns1:tailEnd len="sm" w="sm" type="none"/>
          </ns1:ln>
        </ns0:spPr>
      </ns0:cxnSp>
      <ns0:sp>
        <ns0:nvSpPr>
          <ns0:cNvPr id="315" name="Google Shape;315;p11"/>
          <ns0:cNvSpPr txBox="1"/>
          <ns0:nvPr/>
        </ns0:nvSpPr>
        <ns0:spPr>
          <ns1:xfrm>
            <ns1:off x="7331513" y="1835879"/>
            <ns1:ext cx="2528452"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When emailing the entire list</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316" name="Google Shape;316;p11"/>
          <ns0:cNvSpPr txBox="1"/>
          <ns0:nvPr/>
        </ns0:nvSpPr>
        <ns0:spPr>
          <ns1:xfrm>
            <ns1:off x="8600563" y="5343810"/>
            <ns1:ext cx="32640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When emailing seminar participants</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317" name="Google Shape;317;p11"/>
          <ns0:cNvCxnSpPr/>
          <ns0:nvPr/>
        </ns0:nvCxnSpPr>
        <ns0:spPr>
          <ns1:xfrm>
            <ns1:off x="8701956" y="5987826"/>
            <ns1:ext cx="310849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grpSp>
        <ns0:nvGrpSpPr>
          <ns0:cNvPr id="318" name="Google Shape;318;p11"/>
          <ns0:cNvGrpSpPr/>
          <ns0:nvPr/>
        </ns0:nvGrpSpPr>
        <ns0:grpSpPr>
          <ns1:xfrm flipH="1">
            <ns1:off x="7451085" y="2160009"/>
            <ns1:ext cx="2345380" cy="319400"/>
            <ns1:chOff x="7207953" y="1277243"/>
            <ns1:chExt cx="3344435" cy="455454"/>
          </ns1:xfrm>
        </ns0:grpSpPr>
        <ns0:cxnSp>
          <ns0:nvCxnSpPr>
            <ns0:cNvPr id="319" name="Google Shape;319;p11"/>
            <ns0:cNvCxnSpPr/>
            <ns0:nvPr/>
          </ns0:nvCxnSpPr>
          <ns0:spPr>
            <ns1:xfrm>
              <ns1:off x="7207953" y="1277243"/>
              <ns1:ext cx="3344435"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cxnSp>
          <ns0:nvCxnSpPr>
            <ns0:cNvPr id="320" name="Google Shape;320;p11"/>
            <ns0:cNvCxnSpPr/>
            <ns0:nvPr/>
          </ns0:nvCxnSpPr>
          <ns0:spPr>
            <ns1:xfrm flipH="1">
              <ns1:off x="10062718" y="1277243"/>
              <ns1:ext cx="480591" cy="455454"/>
            </ns1:xfrm>
            <ns1:prstGeom prst="straightConnector1">
              <ns1:avLst/>
            </ns1:prstGeom>
            <ns1:noFill/>
            <ns1:ln cap="flat" cmpd="sng" w="9525">
              <ns1:solidFill>
                <ns1:srgbClr val="163F9B"/>
              </ns1:solidFill>
              <ns1:prstDash val="solid"/>
              <ns1:miter lim="800000"/>
              <ns1:headEnd len="sm" w="sm" type="none"/>
              <ns1:tailEnd len="sm" w="sm" type="none"/>
            </ns1:ln>
          </ns0:spPr>
        </ns0:cxnSp>
      </ns0:grpSp>
      <ns0:sp>
        <ns0:nvSpPr>
          <ns0:cNvPr id="321" name="Google Shape;321;p11"/>
          <ns0:cNvSpPr txBox="1"/>
          <ns0:nvPr/>
        </ns0:nvSpPr>
        <ns0:spPr>
          <ns1:xfrm>
            <ns1:off x="856384" y="1914423"/>
            <ns1:ext cx="5676026" cy="46162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400" u="none" cap="none" strike="noStrike">
                <ns1:solidFill>
                  <ns1:schemeClr val="accent4"/>
                </ns1:solidFill>
                <ns1:latin typeface="BIZ UDPGothic"/>
                <ns1:ea typeface="BIZ UDPGothic"/>
                <ns1:cs typeface="BIZ UDPGothic"/>
                <ns1:sym typeface="BIZ UDPGothic"/>
              </ns1:rPr>
              <ns1:t>Features of webinars</ns1:t>
            </ns1:r>
            <ns1:endParaRPr b="1" i="0" sz="2400" u="none" cap="none" strike="noStrike">
              <ns1:solidFill>
                <ns1:schemeClr val="accent4"/>
              </ns1:solidFill>
              <ns1:latin typeface="BIZ UDPGothic"/>
              <ns1:ea typeface="BIZ UDPGothic"/>
              <ns1:cs typeface="BIZ UDPGothic"/>
              <ns1:sym typeface="BIZ UDPGothic"/>
            </ns1:endParaRPr>
          </ns1:p>
        </ns0:txBody>
      </ns0:sp>
      <ns0:sp>
        <ns0:nvSpPr>
          <ns0:cNvPr id="322" name="Google Shape;322;p11"/>
          <ns0:cNvSpPr txBox="1"/>
          <ns0:nvPr/>
        </ns0:nvSpPr>
        <ns0:spPr>
          <ns1:xfrm>
            <ns1:off x="850404" y="2459609"/>
            <ns1:ext cx="5676026" cy="295461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Can provide an "interactive experience"</ns1:t>
            </ns1:r>
            <ns1:endParaRPr b="1" i="0" sz="1800" u="none" cap="none" strike="noStrike">
              <ns1:solidFill>
                <ns1:schemeClr val="accent4"/>
              </ns1:solidFill>
              <ns1:latin typeface="BIZ UDPGothic"/>
              <ns1:ea typeface="BIZ UDPGothic"/>
              <ns1:cs typeface="BIZ UDPGothic"/>
              <ns1:sym typeface="BIZ UDPGothic"/>
            </ns1:endParaRPr>
          </ns1:p>
          <ns1:p>
            <ns1:pPr indent="0" lvl="1"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Live Q&amp;A sessions</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20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Demonstrations and factory tours while receiving questions and requests</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Obtain "real feedback"</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Pre/post surveys as well as polls and questions during the presentation</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Attract "highly interested" viewers</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For small webinars, participants are those who are struggling with issues your products/services can solve</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Build trust by "sharing the space"</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Recognized as a "mentor"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Build trust through communication like Q&amp;A sessions</ns1:t>
            </ns1:r>
            <ns1:endParaRPr b="0" i="0" sz="1200" u="none" cap="none" strike="noStrike">
              <ns1:solidFill>
                <ns1:schemeClr val="accent4"/>
              </ns1:solidFill>
              <ns1:latin typeface="BIZ UDPGothic"/>
              <ns1:ea typeface="BIZ UDPGothic"/>
              <ns1:cs typeface="BIZ UDPGothic"/>
              <ns1:sym typeface="BIZ UDPGothic"/>
            </ns1:endParaRPr>
          </ns1:p>
        </ns0:txBody>
      </ns0:sp>
      <ns0:cxnSp>
        <ns0:nvCxnSpPr>
          <ns0:cNvPr id="323" name="Google Shape;323;p11"/>
          <ns0:cNvCxnSpPr/>
          <ns0:nvPr/>
        </ns0:nvCxnSpPr>
        <ns0:spPr>
          <ns1:xfrm>
            <ns1:off x="856384" y="2406985"/>
            <ns1:ext cx="5676026"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24" name="Google Shape;324;p11"/>
          <ns0:cNvSpPr txBox="1"/>
          <ns0:nvPr/>
        </ns0:nvSpPr>
        <ns0:spPr>
          <ns1:xfrm>
            <ns1:off x="525996" y="874427"/>
            <ns1:ext cx="11284500" cy="1200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Cold calls or direct mail without any prior connection can lead to distrust.</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First, by hosting a webinar that "provides valuable information," you can establish the initial connection and</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gain "trust and credibility."</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325" name="Google Shape;325;p11"/>
          <ns0:cNvSpPr txBox="1"/>
          <ns0:nvPr/>
        </ns0:nvSpPr>
        <ns0:spPr>
          <ns1:xfrm>
            <ns1:off x="10442876" y="254124"/>
            <ns1:ext cx="1542600"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planning</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326" name="Google Shape;326;p11"/>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27" name="Google Shape;327;p11"/>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2.xml><?xml version="1.0" encoding="utf-8"?>
<ns0:sld xmlns:ns0="http://schemas.openxmlformats.org/presentationml/2006/main" xmlns:ns1="http://schemas.openxmlformats.org/drawingml/2006/main">
  <ns0:cSld>
    <ns0:spTree>
      <ns0:nvGrpSpPr>
        <ns0:cNvPr id="332" name="Shape 332"/>
        <ns0:cNvGrpSpPr/>
        <ns0:nvPr/>
      </ns0:nvGrpSpPr>
      <ns0:grpSpPr>
        <ns1:xfrm>
          <ns1:off x="0" y="0"/>
          <ns1:ext cx="0" cy="0"/>
          <ns1:chOff x="0" y="0"/>
          <ns1:chExt cx="0" cy="0"/>
        </ns1:xfrm>
      </ns0:grpSpPr>
      <ns0:sp>
        <ns0:nvSpPr>
          <ns0:cNvPr id="333" name="Google Shape;333;p12"/>
          <ns0:cNvSpPr txBox="1"/>
          <ns0:nvPr/>
        </ns0:nvSpPr>
        <ns0:spPr>
          <ns1:xfrm>
            <ns1:off x="1376043" y="2647691"/>
            <ns1:ext cx="10619312" cy="166569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32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Overview of Majisemi's services</ns1:t>
            </ns1:r>
            <ns1:endParaRPr b="0" i="0" sz="1400" u="none" cap="none" strike="noStrike">
              <ns1:solidFill>
                <ns1:srgbClr val="000000"/>
              </ns1:solidFill>
              <ns1:latin typeface="Arial"/>
              <ns1:ea typeface="Arial"/>
              <ns1:cs typeface="Arial"/>
              <ns1:sym typeface="Arial"/>
            </ns1:endParaRPr>
          </ns1:p>
        </ns0:txBody>
      </ns0:sp>
      <ns0:sp>
        <ns0:nvSpPr>
          <ns0:cNvPr id="334" name="Google Shape;334;p12"/>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335" name="Google Shape;335;p12"/>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36" name="Google Shape;336;p12"/>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3.xml><?xml version="1.0" encoding="utf-8"?>
<ns0:sld xmlns:ns0="http://schemas.openxmlformats.org/presentationml/2006/main" xmlns:ns1="http://schemas.openxmlformats.org/drawingml/2006/main" xmlns:ns2="http://schemas.openxmlformats.org/officeDocument/2006/relationships">
  <ns0:cSld>
    <ns0:spTree>
      <ns0:nvGrpSpPr>
        <ns0:cNvPr id="341" name="Shape 341"/>
        <ns0:cNvGrpSpPr/>
        <ns0:nvPr/>
      </ns0:nvGrpSpPr>
      <ns0:grpSpPr>
        <ns1:xfrm>
          <ns1:off x="0" y="0"/>
          <ns1:ext cx="0" cy="0"/>
          <ns1:chOff x="0" y="0"/>
          <ns1:chExt cx="0" cy="0"/>
        </ns1:xfrm>
      </ns0:grpSpPr>
      <ns0:pic>
        <ns0:nvPicPr>
          <ns0:cNvPr id="342" name="Google Shape;342;p13"/>
          <ns0:cNvPicPr preferRelativeResize="0"/>
          <ns0:nvPr/>
        </ns0:nvPicPr>
        <ns0:blipFill rotWithShape="1">
          <ns1:blip ns2:embed="rId3">
            <ns1:alphaModFix/>
          </ns1:blip>
          <ns1:srcRect b="0" l="0" r="0" t="0"/>
          <ns1:stretch/>
        </ns0:blipFill>
        <ns0:spPr>
          <ns1:xfrm>
            <ns1:off x="586700" y="3039600"/>
            <ns1:ext cx="5177700" cy="3818400"/>
          </ns1:xfrm>
          <ns1:prstGeom prst="rect">
            <ns1:avLst/>
          </ns1:prstGeom>
          <ns1:noFill/>
          <ns1:ln>
            <ns1:noFill/>
          </ns1:ln>
        </ns0:spPr>
      </ns0:pic>
      <ns0:cxnSp>
        <ns0:nvCxnSpPr>
          <ns0:cNvPr id="343" name="Google Shape;343;p13"/>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44" name="Google Shape;344;p13"/>
          <ns0:cNvSpPr/>
          <ns0:nvPr/>
        </ns0:nvSpPr>
        <ns0:spPr>
          <ns1:xfrm>
            <ns1:off x="301520" y="1240985"/>
            <ns1:ext cx="11637932"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pic>
        <ns0:nvPicPr>
          <ns0:cNvPr id="345" name="Google Shape;345;p13"/>
          <ns0:cNvPicPr preferRelativeResize="0"/>
          <ns0:nvPr/>
        </ns0:nvPicPr>
        <ns0:blipFill rotWithShape="1">
          <ns1:blip ns2:embed="rId4">
            <ns1:alphaModFix/>
          </ns1:blip>
          <ns1:srcRect b="0" l="0" r="0" t="0"/>
          <ns1:stretch/>
        </ns0:blipFill>
        <ns0:spPr>
          <ns1:xfrm>
            <ns1:off x="4745230" y="24688"/>
            <ns1:ext cx="7396488" cy="6857999"/>
          </ns1:xfrm>
          <ns1:prstGeom prst="rect">
            <ns1:avLst/>
          </ns1:prstGeom>
          <ns1:noFill/>
          <ns1:ln>
            <ns1:noFill/>
          </ns1:ln>
        </ns0:spPr>
      </ns0:pic>
      <ns0:sp>
        <ns0:nvSpPr>
          <ns0:cNvPr id="346" name="Google Shape;346;p13"/>
          <ns0:cNvSpPr txBox="1"/>
          <ns0:nvPr/>
        </ns0:nvSpPr>
        <ns0:spPr>
          <ns1:xfrm>
            <ns1:off x="221196" y="101835"/>
            <ns1:ext cx="105230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Majisemi's house list</ns1:t>
            </ns1:r>
            <ns1:endParaRPr b="0" i="0" sz="1400" u="none" cap="none" strike="noStrike">
              <ns1:solidFill>
                <ns1:srgbClr val="000000"/>
              </ns1:solidFill>
              <ns1:latin typeface="Arial"/>
              <ns1:ea typeface="Arial"/>
              <ns1:cs typeface="Arial"/>
              <ns1:sym typeface="Arial"/>
            </ns1:endParaRPr>
          </ns1:p>
        </ns0:txBody>
      </ns0:sp>
      <ns0:sp>
        <ns0:nvSpPr>
          <ns0:cNvPr id="347" name="Google Shape;347;p13"/>
          <ns0:cNvSpPr txBox="1"/>
          <ns0:nvPr/>
        </ns0:nvSpPr>
        <ns0:spPr>
          <ns1:xfrm>
            <ns1:off x="252548" y="763664"/>
            <ns1:ext cx="1881434" cy="709199"/>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Attraction power</ns1:t>
            </ns1:r>
            <ns1:endParaRPr b="0" i="0" sz="1400" u="none" cap="none" strike="noStrike">
              <ns1:solidFill>
                <ns1:srgbClr val="000000"/>
              </ns1:solidFill>
              <ns1:latin typeface="Arial"/>
              <ns1:ea typeface="Arial"/>
              <ns1:cs typeface="Arial"/>
              <ns1:sym typeface="Arial"/>
            </ns1:endParaRPr>
          </ns1:p>
        </ns0:txBody>
      </ns0:sp>
      <ns0:sp>
        <ns0:nvSpPr>
          <ns0:cNvPr id="348" name="Google Shape;348;p13"/>
          <ns0:cNvSpPr/>
          <ns0:nvPr/>
        </ns0:nvSpPr>
        <ns0:spPr>
          <ns1:xfrm>
            <ns1:off x="7415211" y="2348217"/>
            <ns1:ext cx="2210922" cy="221092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Breakdown of user companies</ns1:t>
            </ns1:r>
            <ns1:endParaRPr b="1" i="0" sz="1800" u="none" cap="none" strike="noStrike">
              <ns1:solidFill>
                <ns1:schemeClr val="accent4"/>
              </ns1:solidFill>
              <ns1:latin typeface="BIZ UDPGothic"/>
              <ns1:ea typeface="BIZ UDPGothic"/>
              <ns1:cs typeface="BIZ UDPGothic"/>
              <ns1:sym typeface="BIZ UDPGothic"/>
            </ns1:endParaRPr>
          </ns1:p>
        </ns0:txBody>
      </ns0:sp>
      <ns0:cxnSp>
        <ns0:nvCxnSpPr>
          <ns0:cNvPr id="349" name="Google Shape;349;p13"/>
          <ns0:cNvCxnSpPr/>
          <ns0:nvPr/>
        </ns0:nvCxnSpPr>
        <ns0:spPr>
          <ns1:xfrm flipH="1" rot="10800000">
            <ns1:off x="3117900" y="6274150"/>
            <ns1:ext cx="5211300" cy="185100"/>
          </ns1:xfrm>
          <ns1:prstGeom prst="straightConnector1">
            <ns1:avLst/>
          </ns1:prstGeom>
          <ns1:noFill/>
          <ns1:ln cap="flat" cmpd="sng" w="9525">
            <ns1:solidFill>
              <ns1:srgbClr val="7FA6FD"/>
            </ns1:solidFill>
            <ns1:prstDash val="dash"/>
            <ns1:miter lim="800000"/>
            <ns1:headEnd len="sm" w="sm" type="none"/>
            <ns1:tailEnd len="sm" w="sm" type="none"/>
          </ns1:ln>
        </ns0:spPr>
      </ns0:cxnSp>
      <ns0:cxnSp>
        <ns0:nvCxnSpPr>
          <ns0:cNvPr id="350" name="Google Shape;350;p13"/>
          <ns0:cNvCxnSpPr/>
          <ns0:nvPr/>
        </ns0:nvCxnSpPr>
        <ns0:spPr>
          <ns1:xfrm flipH="1" rot="10800000">
            <ns1:off x="3181984" y="904686"/>
            <ns1:ext cx="3977700" cy="2497500"/>
          </ns1:xfrm>
          <ns1:prstGeom prst="straightConnector1">
            <ns1:avLst/>
          </ns1:prstGeom>
          <ns1:noFill/>
          <ns1:ln cap="flat" cmpd="sng" w="9525">
            <ns1:solidFill>
              <ns1:srgbClr val="7FA6FD"/>
            </ns1:solidFill>
            <ns1:prstDash val="dash"/>
            <ns1:miter lim="800000"/>
            <ns1:headEnd len="sm" w="sm" type="none"/>
            <ns1:tailEnd len="sm" w="sm" type="none"/>
          </ns1:ln>
        </ns0:spPr>
      </ns0:cxnSp>
      <ns0:sp>
        <ns0:nvSpPr>
          <ns0:cNvPr id="351" name="Google Shape;351;p13"/>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352" name="Google Shape;352;p13"/>
          <ns0:cNvSpPr/>
          <ns0:nvPr/>
        </ns0:nvSpPr>
        <ns0:spPr>
          <ns1:xfrm>
            <ns1:off x="2592225" y="4329608"/>
            <ns1:ext cx="1166644" cy="1166644"/>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rgbClr val="163F9B"/>
                </ns1:solidFill>
                <ns1:latin typeface="BIZ UDPGothic"/>
                <ns1:ea typeface="BIZ UDPGothic"/>
                <ns1:cs typeface="BIZ UDPGothic"/>
                <ns1:sym typeface="BIZ UDPGothic"/>
              </ns1:rPr>
              <ns1:t>House</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rgbClr val="163F9B"/>
                </ns1:solidFill>
                <ns1:latin typeface="BIZ UDPGothic"/>
                <ns1:ea typeface="BIZ UDPGothic"/>
                <ns1:cs typeface="BIZ UDPGothic"/>
                <ns1:sym typeface="BIZ UDPGothic"/>
              </ns1:rPr>
              <ns1:t>List</ns1:t>
            </ns1:r>
            <ns1:endParaRPr b="1" i="0" sz="1400" u="none" cap="none" strike="noStrike">
              <ns1:solidFill>
                <ns1:srgbClr val="163F9B"/>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rgbClr val="163F9B"/>
                </ns1:solidFill>
                <ns1:latin typeface="BIZ UDPGothic"/>
                <ns1:ea typeface="BIZ UDPGothic"/>
                <ns1:cs typeface="BIZ UDPGothic"/>
                <ns1:sym typeface="BIZ UDPGothic"/>
              </ns1:rPr>
              <ns1:t>Overall</ns1:t>
            </ns1:r>
            <ns1:endParaRPr b="1" i="0" sz="1400" u="none" cap="none" strike="noStrike">
              <ns1:solidFill>
                <ns1:srgbClr val="163F9B"/>
              </ns1:solidFill>
              <ns1:latin typeface="BIZ UDPGothic"/>
              <ns1:ea typeface="BIZ UDPGothic"/>
              <ns1:cs typeface="BIZ UDPGothic"/>
              <ns1:sym typeface="BIZ UDPGothic"/>
            </ns1:endParaRPr>
          </ns1:p>
        </ns0:txBody>
      </ns0:sp>
      <ns0:sp>
        <ns0:nvSpPr>
          <ns0:cNvPr id="353" name="Google Shape;353;p13"/>
          <ns0:cNvSpPr txBox="1"/>
          <ns0:nvPr/>
        </ns0:nvSpPr>
        <ns0:spPr>
          <ns1:xfrm>
            <ns1:off x="9551666" y="6344329"/>
            <ns1:ext cx="2526654" cy="21544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rPr b="1" i="0" lang="ja-JP" sz="800" u="none" cap="none" strike="noStrike">
                <ns1:solidFill>
                  <ns1:srgbClr val="163F9B"/>
                </ns1:solidFill>
                <ns1:latin typeface="BIZ UDPGothic"/>
                <ns1:ea typeface="BIZ UDPGothic"/>
                <ns1:cs typeface="BIZ UDPGothic"/>
                <ns1:sym typeface="BIZ UDPGothic"/>
              </ns1:rPr>
              <ns1:t>*Estimated from seminar ap</ns1:t>
            </ns1:r>
            <ns1:r>
              <ns1:rPr b="0" i="0" lang="ja-JP" sz="800" u="none" cap="none" strike="noStrike">
                <ns1:solidFill>
                  <ns1:srgbClr val="163F9B"/>
                </ns1:solidFill>
                <ns1:latin typeface="BIZ UDPGothic"/>
                <ns1:ea typeface="BIZ UDPGothic"/>
                <ns1:cs typeface="BIZ UDPGothic"/>
                <ns1:sym typeface="BIZ UDPGothic"/>
              </ns1:rPr>
              <ns1:t>plicants from 2020 to 2024</ns1:t>
            </ns1:r>
            <ns1:endParaRPr b="0" i="0" sz="800" u="none" cap="none" strike="noStrike">
              <ns1:solidFill>
                <ns1:srgbClr val="000000"/>
              </ns1:solidFill>
              <ns1:latin typeface="BIZ UDPGothic"/>
              <ns1:ea typeface="BIZ UDPGothic"/>
              <ns1:cs typeface="BIZ UDPGothic"/>
              <ns1:sym typeface="BIZ UDPGothic"/>
            </ns1:endParaRPr>
          </ns1:p>
        </ns0:txBody>
      </ns0:sp>
      <ns0:sp>
        <ns0:nvSpPr>
          <ns0:cNvPr id="354" name="Google Shape;354;p13"/>
          <ns0:cNvSpPr/>
          <ns0:nvPr/>
        </ns0:nvSpPr>
        <ns0:spPr>
          <ns1:xfrm>
            <ns1:off x="223219" y="1668656"/>
            <ns1:ext cx="3985780" cy="869682"/>
          </ns1:xfrm>
          <ns1:prstGeom prst="roundRect">
            <ns1:avLst>
              <ns1:gd fmla="val 16667" name="adj"/>
            </ns1:avLst>
          </ns1:prstGeom>
          <ns1:no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Owning approximately 250,000</ns1:t>
            </ns1:r>
            <ns1:endParaRPr b="1" i="0" sz="2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house list entries!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55" name="Google Shape;355;p13"/>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356" name="Google Shape;356;p13"/>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57" name="Google Shape;357;p13"/>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4.xml><?xml version="1.0" encoding="utf-8"?>
<ns0:sld xmlns:ns0="http://schemas.openxmlformats.org/presentationml/2006/main" xmlns:ns1="http://schemas.openxmlformats.org/drawingml/2006/main" xmlns:ns2="http://schemas.openxmlformats.org/officeDocument/2006/relationships">
  <ns0:cSld>
    <ns0:spTree>
      <ns0:nvGrpSpPr>
        <ns0:cNvPr id="362" name="Shape 362"/>
        <ns0:cNvGrpSpPr/>
        <ns0:nvPr/>
      </ns0:nvGrpSpPr>
      <ns0:grpSpPr>
        <ns1:xfrm>
          <ns1:off x="0" y="0"/>
          <ns1:ext cx="0" cy="0"/>
          <ns1:chOff x="0" y="0"/>
          <ns1:chExt cx="0" cy="0"/>
        </ns1:xfrm>
      </ns0:grpSpPr>
      <ns0:sp>
        <ns0:nvSpPr>
          <ns0:cNvPr id="363" name="Google Shape;363;p14"/>
          <ns0:cNvSpPr/>
          <ns0:nvPr/>
        </ns0:nvSpPr>
        <ns0:spPr>
          <ns1:xfrm>
            <ns1:off x="7447814" y="5675191"/>
            <ns1:ext cx="2628237" cy="779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chemeClr val="lt1"/>
                </ns1:solidFill>
                <ns1:latin typeface="BIZ UDPGothic"/>
                <ns1:ea typeface="BIZ UDPGothic"/>
                <ns1:cs typeface="BIZ UDPGothic"/>
                <ns1:sym typeface="BIZ UDPGothic"/>
              </ns1:rPr>
              <ns1:t>Primarily managers</ns1:t>
            </ns1:r>
            <ns1:endParaRPr b="0" i="0" sz="1400" u="none" cap="none" strike="noStrike">
              <ns1:solidFill>
                <ns1:schemeClr val="lt1"/>
              </ns1:solidFill>
              <ns1:latin typeface="BIZ UDPGothic"/>
              <ns1:ea typeface="BIZ UDPGothic"/>
              <ns1:cs typeface="BIZ UDPGothic"/>
              <ns1:sym typeface="BIZ UDPGothic"/>
            </ns1:endParaRPr>
          </ns1:p>
        </ns0:txBody>
      </ns0:sp>
      <ns0:cxnSp>
        <ns0:nvCxnSpPr>
          <ns0:cNvPr id="364" name="Google Shape;364;p14"/>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65" name="Google Shape;365;p14"/>
          <ns0:cNvSpPr/>
          <ns0:nvPr/>
        </ns0:nvSpPr>
        <ns0:spPr>
          <ns1:xfrm>
            <ns1:off x="7712746" y="598441"/>
            <ns1:ext cx="2628237" cy="779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050" u="none" cap="none" strike="noStrike">
                <ns1:solidFill>
                  <ns1:schemeClr val="lt1"/>
                </ns1:solidFill>
                <ns1:latin typeface="BIZ UDPGothic"/>
                <ns1:ea typeface="BIZ UDPGothic"/>
                <ns1:cs typeface="BIZ UDPGothic"/>
                <ns1:sym typeface="BIZ UDPGothic"/>
              </ns1:rPr>
              <ns1:t>Nearly half work at</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050" u="none" cap="none" strike="noStrike">
                <ns1:solidFill>
                  <ns1:schemeClr val="lt1"/>
                </ns1:solidFill>
                <ns1:latin typeface="BIZ UDPGothic"/>
                <ns1:ea typeface="BIZ UDPGothic"/>
                <ns1:cs typeface="BIZ UDPGothic"/>
                <ns1:sym typeface="BIZ UDPGothic"/>
              </ns1:rPr>
              <ns1:t>Employed at large enterprises</ns1:t>
            </ns1:r>
            <ns1:endParaRPr b="0" i="0" sz="1200" u="none" cap="none" strike="noStrike">
              <ns1:solidFill>
                <ns1:schemeClr val="lt1"/>
              </ns1:solidFill>
              <ns1:latin typeface="BIZ UDPGothic"/>
              <ns1:ea typeface="BIZ UDPGothic"/>
              <ns1:cs typeface="BIZ UDPGothic"/>
              <ns1:sym typeface="BIZ UDPGothic"/>
            </ns1:endParaRPr>
          </ns1:p>
        </ns0:txBody>
      </ns0:sp>
      <ns0:sp>
        <ns0:nvSpPr>
          <ns0:cNvPr id="366" name="Google Shape;366;p14"/>
          <ns0:cNvSpPr txBox="1"/>
          <ns0:nvPr/>
        </ns0:nvSpPr>
        <ns0:spPr>
          <ns1:xfrm>
            <ns1:off x="221196" y="101835"/>
            <ns1:ext cx="733307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Majisemi's house list</ns1:t>
            </ns1:r>
            <ns1:endParaRPr b="0" i="0" sz="1400" u="none" cap="none" strike="noStrike">
              <ns1:solidFill>
                <ns1:srgbClr val="000000"/>
              </ns1:solidFill>
              <ns1:latin typeface="Arial"/>
              <ns1:ea typeface="Arial"/>
              <ns1:cs typeface="Arial"/>
              <ns1:sym typeface="Arial"/>
            </ns1:endParaRPr>
          </ns1:p>
        </ns0:txBody>
      </ns0:sp>
      <ns0:sp>
        <ns0:nvSpPr>
          <ns0:cNvPr id="367" name="Google Shape;367;p14"/>
          <ns0:cNvSpPr txBox="1"/>
          <ns0:nvPr/>
        </ns0:nvSpPr>
        <ns0:spPr>
          <ns1:xfrm>
            <ns1:off x="8961472" y="3283422"/>
            <ns1:ext cx="311413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House list breakdown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68" name="Google Shape;368;p14"/>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pic>
        <ns0:nvPicPr>
          <ns0:cNvPr id="369" name="Google Shape;369;p14"/>
          <ns0:cNvPicPr preferRelativeResize="0"/>
          <ns0:nvPr/>
        </ns0:nvPicPr>
        <ns0:blipFill rotWithShape="1">
          <ns1:blip ns2:embed="rId3">
            <ns1:alphaModFix/>
          </ns1:blip>
          <ns1:srcRect b="0" l="0" r="0" t="0"/>
          <ns1:stretch/>
        </ns0:blipFill>
        <ns0:spPr>
          <ns1:xfrm>
            <ns1:off x="3985819" y="40700"/>
            <ns1:ext cx="7984981" cy="6817299"/>
          </ns1:xfrm>
          <ns1:prstGeom prst="rect">
            <ns1:avLst/>
          </ns1:prstGeom>
          <ns1:noFill/>
          <ns1:ln>
            <ns1:noFill/>
          </ns1:ln>
        </ns0:spPr>
      </ns0:pic>
      <ns0:sp>
        <ns0:nvSpPr>
          <ns0:cNvPr id="370" name="Google Shape;370;p14"/>
          <ns0:cNvSpPr/>
          <ns0:nvPr/>
        </ns0:nvSpPr>
        <ns0:spPr>
          <ns1:xfrm>
            <ns1:off x="9439100" y="4598106"/>
            <ns1:ext cx="1173300" cy="1173300"/>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Position</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371" name="Google Shape;371;p14"/>
          <ns0:cNvSpPr/>
          <ns0:nvPr/>
        </ns0:nvSpPr>
        <ns0:spPr>
          <ns1:xfrm>
            <ns1:off x="9439084" y="1217247"/>
            <ns1:ext cx="1173300" cy="1173300"/>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Company</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Size</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372" name="Google Shape;372;p14"/>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373" name="Google Shape;373;p14"/>
          <ns0:cNvSpPr/>
          <ns0:nvPr/>
        </ns0:nvSpPr>
        <ns0:spPr>
          <ns1:xfrm>
            <ns1:off x="474104" y="3762932"/>
            <ns1:ext cx="4690118" cy="2843629"/>
          </ns1:xfrm>
          <ns1:prstGeom prst="roundRect">
            <ns1:avLst>
              <ns1:gd fmla="val 0" name="adj"/>
            </ns1:avLst>
          </ns1:prstGeom>
          <ns1:noFill/>
          <ns1:ln cap="flat" cmpd="sng" w="127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2" marL="0" marR="0" rtl="0" algn="l">
              <ns1:lnSpc>
                <ns1:spcPct val="10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To attract participants who better match your products/services, Majisemi uses a theme-based approach (title, announcement text) for webinars instead of specifying attributes (segments) for mail-based customer attraction.</ns1:t>
            </ns1:r>
            <ns1:endParaRPr b="0" i="0" sz="14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t/>
            </ns1:r>
            <ns1:endParaRPr b="0" i="0" sz="8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1" i="0" lang="ja-JP" sz="1800" u="sng" cap="none" strike="noStrike">
                <ns1:solidFill>
                  <ns1:schemeClr val="accent4"/>
                </ns1:solidFill>
                <ns1:latin typeface="BIZ UDPGothic"/>
                <ns1:ea typeface="BIZ UDPGothic"/>
                <ns1:cs typeface="BIZ UDPGothic"/>
                <ns1:sym typeface="BIZ UDPGothic"/>
              </ns1:rPr>
              <ns1:t>Webinar t</ns1:t>
            </ns1:r>
            <ns1:r>
              <ns1:rPr b="1" i="0" lang="ja-JP" sz="1600" u="sng" cap="none" strike="noStrike">
                <ns1:solidFill>
                  <ns1:schemeClr val="accent4"/>
                </ns1:solidFill>
                <ns1:latin typeface="BIZ UDPGothic"/>
                <ns1:ea typeface="BIZ UDPGothic"/>
                <ns1:cs typeface="BIZ UDPGothic"/>
                <ns1:sym typeface="BIZ UDPGothic"/>
              </ns1:rPr>
              <ns1:t>hemes ar</ns1:t>
            </ns1:r>
            <ns1:r>
              <ns1:rPr b="1" i="0" lang="ja-JP" sz="1800" u="sng" cap="none" strike="noStrike">
                <ns1:solidFill>
                  <ns1:schemeClr val="accent4"/>
                </ns1:solidFill>
                <ns1:latin typeface="BIZ UDPGothic"/>
                <ns1:ea typeface="BIZ UDPGothic"/>
                <ns1:cs typeface="BIZ UDPGothic"/>
                <ns1:sym typeface="BIZ UDPGothic"/>
              </ns1:rPr>
              <ns1:t>e set to</ns1:t>
            </ns1:r>
            <ns1:endParaRPr b="1" i="0" sz="1800" u="sng"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1" i="0" lang="ja-JP" sz="1800" u="sng" cap="none" strike="noStrike">
                <ns1:solidFill>
                  <ns1:schemeClr val="accent4"/>
                </ns1:solidFill>
                <ns1:latin typeface="BIZ UDPGothic"/>
                <ns1:ea typeface="BIZ UDPGothic"/>
                <ns1:cs typeface="BIZ UDPGothic"/>
                <ns1:sym typeface="BIZ UDPGothic"/>
              </ns1:rPr>
              <ns1:t>on behalf of Majisemi,</ns1:t>
            </ns1:r>
            <ns1:endParaRPr b="1" i="0" sz="1800" u="sng"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t/>
            </ns1:r>
            <ns1:endParaRPr b="1" i="0" sz="8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adopting a method that increases the proportion of your target audience.</ns1:t>
            </ns1:r>
            <ns1:endParaRPr b="0" i="0" sz="14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t/>
            </ns1:r>
            <ns1:endParaRPr b="0" i="0" sz="8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Emails are not sent to all contacts, but prioritized for those highly interested in the set theme.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74" name="Google Shape;374;p14"/>
          <ns0:cNvSpPr/>
          <ns0:nvPr/>
        </ns0:nvSpPr>
        <ns0:spPr>
          <ns1:xfrm>
            <ns1:off x="605940" y="634741"/>
            <ns1:ext cx="5610408" cy="1338564"/>
          </ns1:xfrm>
          <ns1:prstGeom prst="roundRect">
            <ns1:avLst>
              <ns1:gd fmla="val 0" name="adj"/>
            </ns1:avLst>
          </ns1:prstGeom>
          <ns1:no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700"/>
              <ns1:buFont typeface="Arial"/>
              <ns1:buNone/>
            </ns1:pPr>
            <ns1:r>
              <ns1:rPr b="1" i="0" lang="ja-JP" sz="2700" u="none" cap="none" strike="noStrike">
                <ns1:solidFill>
                  <ns1:srgbClr val="4F7CE6"/>
                </ns1:solidFill>
                <ns1:latin typeface="BIZ UDPGothic"/>
                <ns1:ea typeface="BIZ UDPGothic"/>
                <ns1:cs typeface="BIZ UDPGothic"/>
                <ns1:sym typeface="BIZ UDPGothic"/>
              </ns1:rPr>
              <ns1:t>The Majisemi list is</ns1:t>
            </ns1:r>
            <ns1:endParaRPr b="1" i="0" sz="2700" u="none" cap="none" strike="noStrike">
              <ns1:solidFill>
                <ns1:srgbClr val="4F7CE6"/>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700"/>
              <ns1:buFont typeface="Arial"/>
              <ns1:buNone/>
            </ns1:pPr>
            <ns1:r>
              <ns1:rPr b="1" i="0" lang="ja-JP" sz="2700" u="none" cap="none" strike="noStrike">
                <ns1:solidFill>
                  <ns1:srgbClr val="4F7CE6"/>
                </ns1:solidFill>
                <ns1:latin typeface="BIZ UDPGothic"/>
                <ns1:ea typeface="BIZ UDPGothic"/>
                <ns1:cs typeface="BIZ UDPGothic"/>
                <ns1:sym typeface="BIZ UDPGothic"/>
              </ns1:rPr>
              <ns1:t>is almost exclusively focused on the following attributes.</ns1:t>
            </ns1:r>
            <ns1:endParaRPr b="1" i="0" sz="2700" u="none" cap="none" strike="noStrike">
              <ns1:solidFill>
                <ns1:srgbClr val="4F7CE6"/>
              </ns1:solidFill>
              <ns1:latin typeface="BIZ UDPGothic"/>
              <ns1:ea typeface="BIZ UDPGothic"/>
              <ns1:cs typeface="BIZ UDPGothic"/>
              <ns1:sym typeface="BIZ UDPGothic"/>
            </ns1:endParaRPr>
          </ns1:p>
        </ns0:txBody>
      </ns0:sp>
      <ns0:sp>
        <ns0:nvSpPr>
          <ns0:cNvPr id="375" name="Google Shape;375;p14"/>
          <ns0:cNvSpPr/>
          <ns0:nvPr/>
        </ns0:nvSpPr>
        <ns0:spPr>
          <ns1:xfrm>
            <ns1:off x="6337974" y="2755213"/>
            <ns1:ext cx="1542600" cy="1542600"/>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Job function</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376" name="Google Shape;376;p14"/>
          <ns0:cNvSpPr/>
          <ns0:nvPr/>
        </ns0:nvSpPr>
        <ns0:spPr>
          <ns1:xfrm>
            <ns1:off x="474104" y="935613"/>
            <ns1:ext cx="115018" cy="756000"/>
          </ns1:xfrm>
          <ns1:prstGeom prst="rect">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377" name="Google Shape;377;p14"/>
          <ns0:cNvSpPr/>
          <ns0:nvPr/>
        </ns0:nvSpPr>
        <ns0:spPr>
          <ns1:xfrm>
            <ns1:off x="20417" y="1704044"/>
            <ns1:ext cx="5127525" cy="1391023"/>
          </ns1:xfrm>
          <ns1:prstGeom prst="roundRect">
            <ns1:avLst>
              <ns1:gd fmla="val 0" name="adj"/>
            </ns1:avLst>
          </ns1:prstGeom>
          <ns1:noFill/>
          <ns1:ln>
            <ns1:noFill/>
          </ns1:ln>
        </ns0:spPr>
        <ns0:txBody>
          <ns1:bodyPr anchorCtr="0" anchor="ctr" bIns="45700" lIns="91425" spcFirstLastPara="1" rIns="91425" wrap="square" tIns="45700">
            <ns1:noAutofit/>
          </ns1:bodyPr>
          <ns1:lstStyle/>
          <ns1:p>
            <ns1:pPr indent="-342900" lvl="0" marL="720000" marR="0" rtl="0" algn="l">
              <ns1:lnSpc>
                <ns1:spcPct val="100000"/>
              </ns1:lnSpc>
              <ns1:spcBef>
                <ns1:spcPts val="120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All industries × Information systems departments, DX-related departments</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All industries × Security departments</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Manufacturing × Production and manufacturing departments</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All industries × Back office departments</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IT Companies × All Job Functions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378" name="Google Shape;378;p14"/>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79" name="Google Shape;379;p14"/>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5.xml><?xml version="1.0" encoding="utf-8"?>
<ns0:sld xmlns:ns0="http://schemas.openxmlformats.org/presentationml/2006/main" xmlns:ns1="http://schemas.openxmlformats.org/drawingml/2006/main" xmlns:ns2="http://schemas.openxmlformats.org/officeDocument/2006/relationships">
  <ns0:cSld>
    <ns0:spTree>
      <ns0:nvGrpSpPr>
        <ns0:cNvPr id="384" name="Shape 384"/>
        <ns0:cNvGrpSpPr/>
        <ns0:nvPr/>
      </ns0:nvGrpSpPr>
      <ns0:grpSpPr>
        <ns1:xfrm>
          <ns1:off x="0" y="0"/>
          <ns1:ext cx="0" cy="0"/>
          <ns1:chOff x="0" y="0"/>
          <ns1:chExt cx="0" cy="0"/>
        </ns1:xfrm>
      </ns0:grpSpPr>
      <ns0:cxnSp>
        <ns0:nvCxnSpPr>
          <ns0:cNvPr id="385" name="Google Shape;385;p15"/>
          <ns0:cNvCxnSpPr/>
          <ns0:nvPr/>
        </ns0:nvCxnSpPr>
        <ns0:spPr>
          <ns1:xfrm>
            <ns1:off x="5305335" y="4629612"/>
            <ns1:ext cx="2672319" cy="1055964"/>
          </ns1:xfrm>
          <ns1:prstGeom prst="straightConnector1">
            <ns1:avLst/>
          </ns1:prstGeom>
          <ns1:noFill/>
          <ns1:ln cap="flat" cmpd="sng" w="25400">
            <ns1:solidFill>
              <ns1:srgbClr val="A5A5A5"/>
            </ns1:solidFill>
            <ns1:prstDash val="dot"/>
            <ns1:miter lim="800000"/>
            <ns1:headEnd len="sm" w="sm" type="none"/>
            <ns1:tailEnd len="med" w="med" type="triangle"/>
          </ns1:ln>
        </ns0:spPr>
      </ns0:cxnSp>
      <ns0:sp>
        <ns0:nvSpPr>
          <ns0:cNvPr id="386" name="Google Shape;386;p15"/>
          <ns0:cNvSpPr/>
          <ns0:nvPr/>
        </ns0:nvSpPr>
        <ns0:spPr>
          <ns1:xfrm>
            <ns1:off x="350875" y="1618778"/>
            <ns1:ext cx="3717600" cy="586551"/>
          </ns1:xfrm>
          <ns1:prstGeom prst="chevron">
            <ns1:avLst>
              <ns1:gd fmla="val 46135" name="adj"/>
            </ns1:avLst>
          </ns1:prstGeom>
          <ns1:gradFill>
            <ns1:gsLst>
              <ns1:gs pos="0">
                <ns1:srgbClr val="C3D2F7"/>
              </ns1:gs>
              <ns1:gs pos="100000">
                <ns1:srgbClr val="88A8EF"/>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dk1"/>
              </ns1:solidFill>
              <ns1:latin typeface="Arial"/>
              <ns1:ea typeface="Arial"/>
              <ns1:cs typeface="Arial"/>
              <ns1:sym typeface="Arial"/>
            </ns1:endParaRPr>
          </ns1:p>
        </ns0:txBody>
      </ns0:sp>
      <ns0:sp>
        <ns0:nvSpPr>
          <ns0:cNvPr id="387" name="Google Shape;387;p15"/>
          <ns0:cNvSpPr/>
          <ns0:nvPr/>
        </ns0:nvSpPr>
        <ns0:spPr>
          <ns1:xfrm>
            <ns1:off x="3853475" y="1618778"/>
            <ns1:ext cx="5230650" cy="586551"/>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388" name="Google Shape;388;p15"/>
          <ns0:cNvSpPr/>
          <ns0:nvPr/>
        </ns0:nvSpPr>
        <ns0:spPr>
          <ns1:xfrm>
            <ns1:off x="8857193" y="1618793"/>
            <ns1:ext cx="2920651" cy="586521"/>
          </ns1:xfrm>
          <ns1:prstGeom prst="chevron">
            <ns1:avLst>
              <ns1:gd fmla="val 46135" name="adj"/>
            </ns1:avLst>
          </ns1:prstGeom>
          <ns1:gradFill>
            <ns1:gsLst>
              <ns1:gs pos="0">
                <ns1:srgbClr val="4F7CE6"/>
              </ns1:gs>
              <ns1:gs pos="100000">
                <ns1:srgbClr val="102F74"/>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389" name="Google Shape;389;p15"/>
          <ns0:cNvCxnSpPr/>
          <ns0:nvPr/>
        </ns0:nvCxnSpPr>
        <ns0:spPr>
          <ns1:xfrm flipH="1" rot="10800000">
            <ns1:off x="2108140" y="3690406"/>
            <ns1:ext cx="908396" cy="4795"/>
          </ns1:xfrm>
          <ns1:prstGeom prst="straightConnector1">
            <ns1:avLst/>
          </ns1:prstGeom>
          <ns1:noFill/>
          <ns1:ln cap="flat" cmpd="sng" w="25400">
            <ns1:solidFill>
              <ns1:schemeClr val="accent4"/>
            </ns1:solidFill>
            <ns1:prstDash val="dot"/>
            <ns1:miter lim="800000"/>
            <ns1:headEnd len="sm" w="sm" type="none"/>
            <ns1:tailEnd len="sm" w="sm" type="none"/>
          </ns1:ln>
        </ns0:spPr>
      </ns0:cxnSp>
      <ns0:sp>
        <ns0:nvSpPr>
          <ns0:cNvPr id="390" name="Google Shape;390;p15"/>
          <ns0:cNvSpPr txBox="1"/>
          <ns0:nvPr/>
        </ns0:nvSpPr>
        <ns0:spPr>
          <ns1:xfrm>
            <ns1:off x="1200082" y="1681221"/>
            <ns1:ext cx="1841195"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Lead acquisition</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391" name="Google Shape;391;p15"/>
          <ns0:cNvCxnSpPr/>
          <ns0:nvPr/>
        </ns0:nvCxnSpPr>
        <ns0:spPr>
          <ns1:xfrm>
            <ns1:off x="8525767" y="2845056"/>
            <ns1:ext cx="810703" cy="0"/>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sp>
        <ns0:nvSpPr>
          <ns0:cNvPr id="392" name="Google Shape;392;p15"/>
          <ns0:cNvSpPr txBox="1"/>
          <ns0:nvPr/>
        </ns0:nvSpPr>
        <ns0:spPr>
          <ns1:xfrm>
            <ns1:off x="4744883" y="1681221"/>
            <ns1:ext cx="3232771"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Nurturing and business negotiations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93" name="Google Shape;393;p15"/>
          <ns0:cNvSpPr txBox="1"/>
          <ns0:nvPr/>
        </ns0:nvSpPr>
        <ns0:spPr>
          <ns1:xfrm>
            <ns1:off x="9396921" y="1681221"/>
            <ns1:ext cx="1841195" cy="461665"/>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Contract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94" name="Google Shape;394;p15"/>
          <ns0:cNvSpPr txBox="1"/>
          <ns0:nvPr/>
        </ns0:nvSpPr>
        <ns0:spPr>
          <ns1:xfrm>
            <ns1:off x="8157764" y="6503249"/>
            <ns1:ext cx="1984578" cy="24622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Arial"/>
                <ns1:ea typeface="Arial"/>
                <ns1:cs typeface="Arial"/>
                <ns1:sym typeface="Arial"/>
              </ns1:rPr>
              <ns1:t>(SiriusDecisions survey)</ns1:t>
            </ns1:r>
            <ns1:endParaRPr b="0" i="0" sz="1400" u="none" cap="none" strike="noStrike">
              <ns1:solidFill>
                <ns1:srgbClr val="000000"/>
              </ns1:solidFill>
              <ns1:latin typeface="Arial"/>
              <ns1:ea typeface="Arial"/>
              <ns1:cs typeface="Arial"/>
              <ns1:sym typeface="Arial"/>
            </ns1:endParaRPr>
          </ns1:p>
        </ns0:txBody>
      </ns0:sp>
      <ns0:cxnSp>
        <ns0:nvCxnSpPr>
          <ns0:cNvPr id="395" name="Google Shape;395;p15"/>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96" name="Google Shape;396;p15"/>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397" name="Google Shape;397;p15"/>
          <ns0:cNvCxnSpPr/>
          <ns0:nvPr/>
        </ns0:nvCxnSpPr>
        <ns0:spPr>
          <ns1:xfrm>
            <ns1:off x="5305335" y="4526271"/>
            <ns1:ext cx="4028293" cy="0"/>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cxnSp>
        <ns0:nvCxnSpPr>
          <ns0:cNvPr id="398" name="Google Shape;398;p15"/>
          <ns0:cNvCxnSpPr/>
          <ns0:nvPr/>
        </ns0:nvCxnSpPr>
        <ns0:spPr>
          <ns1:xfrm rot="10800000">
            <ns1:off x="3020432" y="2868369"/>
            <ns1:ext cx="0" cy="1640385"/>
          </ns1:xfrm>
          <ns1:prstGeom prst="straightConnector1">
            <ns1:avLst/>
          </ns1:prstGeom>
          <ns1:noFill/>
          <ns1:ln cap="flat" cmpd="sng" w="25400">
            <ns1:solidFill>
              <ns1:schemeClr val="accent4"/>
            </ns1:solidFill>
            <ns1:prstDash val="dot"/>
            <ns1:miter lim="800000"/>
            <ns1:headEnd len="sm" w="sm" type="none"/>
            <ns1:tailEnd len="sm" w="sm" type="none"/>
          </ns1:ln>
        </ns0:spPr>
      </ns0:cxnSp>
      <ns0:cxnSp>
        <ns0:nvCxnSpPr>
          <ns0:cNvPr id="399" name="Google Shape;399;p15"/>
          <ns0:cNvCxnSpPr/>
          <ns0:nvPr/>
        </ns0:nvCxnSpPr>
        <ns0:spPr>
          <ns1:xfrm flipH="1" rot="10800000">
            <ns1:off x="3016536" y="2853329"/>
            <ns1:ext cx="3827724" cy="16814"/>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cxnSp>
        <ns0:nvCxnSpPr>
          <ns0:cNvPr id="400" name="Google Shape;400;p15"/>
          <ns0:cNvCxnSpPr/>
          <ns0:nvPr/>
        </ns0:nvCxnSpPr>
        <ns0:spPr>
          <ns1:xfrm>
            <ns1:off x="3020432" y="4508754"/>
            <ns1:ext cx="1177819" cy="0"/>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grpSp>
        <ns0:nvGrpSpPr>
          <ns0:cNvPr id="401" name="Google Shape;401;p15"/>
          <ns0:cNvGrpSpPr/>
          <ns0:nvPr/>
        </ns0:nvGrpSpPr>
        <ns0:grpSpPr>
          <ns1:xfrm>
            <ns1:off x="3355678" y="3472232"/>
            <ns1:ext cx="1949657" cy="1487342"/>
            <ns1:chOff x="3768071" y="3448601"/>
            <ns1:chExt cx="1949657" cy="1487342"/>
          </ns1:xfrm>
        </ns0:grpSpPr>
        <ns0:sp>
          <ns0:nvSpPr>
            <ns0:cNvPr id="402" name="Google Shape;402;p15"/>
            <ns0:cNvSpPr/>
            <ns0:nvPr/>
          </ns0:nvSpPr>
          <ns0:spPr>
            <ns1:xfrm>
              <ns1:off x="3768071" y="3448601"/>
              <ns1:ext cx="1949657" cy="1487342"/>
            </ns1:xfrm>
            <ns1:prstGeom prst="roundRect">
              <ns1:avLst>
                <ns1:gd fmla="val 11498" name="adj"/>
              </ns1:avLst>
            </ns1:prstGeom>
            <ns1:solidFill>
              <ns1:schemeClr val="accent4"/>
            </ns1:solid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03" name="Google Shape;403;p15"/>
            <ns0:cNvSpPr txBox="1"/>
            <ns0:nvPr/>
          </ns0:nvSpPr>
          <ns0:spPr>
            <ns1:xfrm>
              <ns1:off x="3936208" y="4122282"/>
              <ns1:ext cx="1613383"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Cold lead</ns1:t>
              </ns1:r>
              <ns1:endParaRPr b="1" i="0" sz="1600" u="none" cap="none" strike="noStrike">
                <ns1:solidFill>
                  <ns1:schemeClr val="lt1"/>
                </ns1:solidFill>
                <ns1:latin typeface="BIZ UDPGothic"/>
                <ns1:ea typeface="BIZ UDPGothic"/>
                <ns1:cs typeface="BIZ UDPGothic"/>
                <ns1:sym typeface="BIZ UDPGothic"/>
              </ns1:endParaRPr>
            </ns1:p>
          </ns0:txBody>
        </ns0:sp>
        <ns0:sp>
          <ns0:nvSpPr>
            <ns0:cNvPr id="404" name="Google Shape;404;p15"/>
            <ns0:cNvSpPr txBox="1"/>
            <ns0:nvPr/>
          </ns0:nvSpPr>
          <ns0:spPr>
            <ns1:xfrm>
              <ns1:off x="4166159" y="4357745"/>
              <ns1:ext cx="115348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lt1"/>
                  </ns1:solidFill>
                  <ns1:latin typeface="BIZ UDPGothic"/>
                  <ns1:ea typeface="BIZ UDPGothic"/>
                  <ns1:cs typeface="BIZ UDPGothic"/>
                  <ns1:sym typeface="BIZ UDPGothic"/>
                </ns1:rPr>
                <ns1:t>27 indi</ns1:t>
              </ns1:r>
              <ns1:r>
                <ns1:rPr b="0" i="0" lang="ja-JP" sz="1600" u="none" cap="none" strike="noStrike">
                  <ns1:solidFill>
                    <ns1:schemeClr val="lt1"/>
                  </ns1:solidFill>
                  <ns1:latin typeface="BIZ UDPGothic"/>
                  <ns1:ea typeface="BIZ UDPGothic"/>
                  <ns1:cs typeface="BIZ UDPGothic"/>
                  <ns1:sym typeface="BIZ UDPGothic"/>
                </ns1:rPr>
                <ns1:t>viduals</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nvGrpSpPr>
          <ns0:cNvPr id="405" name="Google Shape;405;p15"/>
          <ns0:cNvGrpSpPr/>
          <ns0:nvPr/>
        </ns0:nvGrpSpPr>
        <ns0:grpSpPr>
          <ns1:xfrm>
            <ns1:off x="8066612" y="5336367"/>
            <ns1:ext cx="3404265" cy="1166300"/>
            <ns1:chOff x="7960282" y="5146366"/>
            <ns1:chExt cx="3404265" cy="1166300"/>
          </ns1:xfrm>
        </ns0:grpSpPr>
        <ns0:sp>
          <ns0:nvSpPr>
            <ns0:cNvPr id="406" name="Google Shape;406;p15"/>
            <ns0:cNvSpPr/>
            <ns0:nvPr/>
          </ns0:nvSpPr>
          <ns0:spPr>
            <ns1:xfrm>
              <ns1:off x="7960282" y="5146366"/>
              <ns1:ext cx="3404265" cy="1166300"/>
            </ns1:xfrm>
            <ns1:prstGeom prst="roundRect">
              <ns1:avLst>
                <ns1:gd fmla="val 11912" name="adj"/>
              </ns1:avLst>
            </ns1:prstGeom>
            <ns1:solidFill>
              <ns1:srgbClr val="102F74"/>
            </ns1:solid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1:p>
              <ns1:pPr indent="0" lvl="0" marL="0" marR="0" rtl="0" algn="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0:txBody>
        </ns0:sp>
        <ns0:pic>
          <ns0:nvPicPr>
            <ns0:cNvPr descr="図形&#10;&#10;低い精度で自動的に生成された説明" id="407" name="Google Shape;407;p15"/>
            <ns0:cNvPicPr preferRelativeResize="0"/>
            <ns0:nvPr/>
          </ns0:nvPicPr>
          <ns0:blipFill rotWithShape="1">
            <ns1:blip ns2:embed="rId3">
              <ns1:alphaModFix/>
            </ns1:blip>
            <ns1:srcRect b="0" l="0" r="0" t="0"/>
            <ns1:stretch/>
          </ns0:blipFill>
          <ns0:spPr>
            <ns1:xfrm>
              <ns1:off x="8332394" y="5684691"/>
              <ns1:ext cx="544595" cy="485313"/>
            </ns1:xfrm>
            <ns1:prstGeom prst="rect">
              <ns1:avLst/>
            </ns1:prstGeom>
            <ns1:noFill/>
            <ns1:ln>
              <ns1:noFill/>
            </ns1:ln>
          </ns0:spPr>
        </ns0:pic>
        <ns0:sp>
          <ns0:nvSpPr>
            <ns0:cNvPr id="408" name="Google Shape;408;p15"/>
            <ns0:cNvSpPr/>
            <ns0:nvPr/>
          </ns0:nvSpPr>
          <ns0:spPr>
            <ns1:xfrm>
              <ns1:off x="9185082" y="5246776"/>
              <ns1:ext cx="2080537" cy="965481"/>
            </ns1:xfrm>
            <ns1:prstGeom prst="roundRect">
              <ns1:avLst>
                <ns1:gd fmla="val 11521" name="adj"/>
              </ns1:avLst>
            </ns1:prstGeom>
            <ns1:solidFill>
              <ns1:schemeClr val="lt1"/>
            </ns1:solidFill>
            <ns1:ln cap="flat" cmpd="sng" w="15875">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80% sign contracts with</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competitors within 2 years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409" name="Google Shape;409;p15"/>
            <ns0:cNvSpPr txBox="1"/>
            <ns0:nvPr/>
          </ns0:nvSpPr>
          <ns0:spPr>
            <ns1:xfrm>
              <ns1:off x="8101628" y="5166705"/>
              <ns1:ext cx="977968"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rgbClr val="D8D8D8"/>
                  </ns1:solidFill>
                  <ns1:latin typeface="BIZ UDPGothic"/>
                  <ns1:ea typeface="BIZ UDPGothic"/>
                  <ns1:cs typeface="BIZ UDPGothic"/>
                  <ns1:sym typeface="BIZ UDPGothic"/>
                </ns1:rPr>
                <ns1:t>21 indi</ns1:t>
              </ns1:r>
              <ns1:r>
                <ns1:rPr b="0" i="0" lang="ja-JP" sz="1600" u="none" cap="none" strike="noStrike">
                  <ns1:solidFill>
                    <ns1:srgbClr val="D8D8D8"/>
                  </ns1:solidFill>
                  <ns1:latin typeface="BIZ UDPGothic"/>
                  <ns1:ea typeface="BIZ UDPGothic"/>
                  <ns1:cs typeface="BIZ UDPGothic"/>
                  <ns1:sym typeface="BIZ UDPGothic"/>
                </ns1:rPr>
                <ns1:t>viduals</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nvGrpSpPr>
          <ns0:cNvPr id="410" name="Google Shape;410;p15"/>
          <ns0:cNvGrpSpPr/>
          <ns0:nvPr/>
        </ns0:nvGrpSpPr>
        <ns0:grpSpPr>
          <ns1:xfrm>
            <ns1:off x="9420754" y="2344699"/>
            <ns1:ext cx="2039376" cy="2614875"/>
            <ns1:chOff x="9420754" y="2154698"/>
            <ns1:chExt cx="2039376" cy="2614875"/>
          </ns1:xfrm>
        </ns0:grpSpPr>
        <ns0:sp>
          <ns0:nvSpPr>
            <ns0:cNvPr id="411" name="Google Shape;411;p15"/>
            <ns0:cNvSpPr/>
            <ns0:nvPr/>
          </ns0:nvSpPr>
          <ns0:spPr>
            <ns1:xfrm>
              <ns1:off x="9420754" y="2154698"/>
              <ns1:ext cx="2039376" cy="1259645"/>
            </ns1:xfrm>
            <ns1:prstGeom prst="roundRect">
              <ns1:avLst>
                <ns1:gd fmla="val 13587" name="adj"/>
              </ns1:avLst>
            </ns1:prstGeom>
            <ns1:no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sp>
          <ns0:nvSpPr>
            <ns0:cNvPr id="412" name="Google Shape;412;p15"/>
            <ns0:cNvSpPr txBox="1"/>
            <ns0:nvPr/>
          </ns0:nvSpPr>
          <ns0:spPr>
            <ns1:xfrm>
              <ns1:off x="10421528" y="2492133"/>
              <ns1:ext cx="8889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200"/>
                <ns1:buFont typeface="Arial"/>
                <ns1:buNone/>
              </ns1:pPr>
              <ns1:r>
                <ns1:rPr b="0" i="0" lang="ja-JP" sz="3200" u="none" cap="none" strike="noStrike">
                  <ns1:solidFill>
                    <ns1:schemeClr val="accent4"/>
                  </ns1:solidFill>
                  <ns1:latin typeface="BIZ UDPGothic"/>
                  <ns1:ea typeface="BIZ UDPGothic"/>
                  <ns1:cs typeface="BIZ UDPGothic"/>
                  <ns1:sym typeface="BIZ UDPGothic"/>
                </ns1:rPr>
                <ns1:t>1 indi</ns1:t>
              </ns1:r>
              <ns1:r>
                <ns1:rPr b="0" i="0" lang="ja-JP" sz="1600" u="none" cap="none" strike="noStrike">
                  <ns1:solidFill>
                    <ns1:schemeClr val="accent4"/>
                  </ns1:solidFill>
                  <ns1:latin typeface="BIZ UDPGothic"/>
                  <ns1:ea typeface="BIZ UDPGothic"/>
                  <ns1:cs typeface="BIZ UDPGothic"/>
                  <ns1:sym typeface="BIZ UDPGothic"/>
                </ns1:rPr>
                <ns1:t>vidual</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413" name="Google Shape;413;p15"/>
            <ns0:cNvGrpSpPr/>
            <ns0:nvPr/>
          </ns0:nvGrpSpPr>
          <ns0:grpSpPr>
            <ns1:xfrm>
              <ns1:off x="9420754" y="3509928"/>
              <ns1:ext cx="2039376" cy="1259645"/>
              <ns1:chOff x="9420754" y="3581048"/>
              <ns1:chExt cx="2039376" cy="1259645"/>
            </ns1:xfrm>
          </ns0:grpSpPr>
          <ns0:sp>
            <ns0:nvSpPr>
              <ns0:cNvPr id="414" name="Google Shape;414;p15"/>
              <ns0:cNvSpPr/>
              <ns0:nvPr/>
            </ns0:nvSpPr>
            <ns0:spPr>
              <ns1:xfrm>
                <ns1:off x="9420754" y="3581048"/>
                <ns1:ext cx="2039376" cy="1259645"/>
              </ns1:xfrm>
              <ns1:prstGeom prst="roundRect">
                <ns1:avLst>
                  <ns1:gd fmla="val 11533" name="adj"/>
                </ns1:avLst>
              </ns1:prstGeom>
              <ns1:no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pic>
            <ns0:nvPicPr>
              <ns0:cNvPr descr="アイコン&#10;&#10;自動的に生成された説明" id="415" name="Google Shape;415;p15"/>
              <ns0:cNvPicPr preferRelativeResize="0"/>
              <ns0:nvPr/>
            </ns0:nvPicPr>
            <ns0:blipFill rotWithShape="1">
              <ns1:blip ns2:embed="rId4">
                <ns1:alphaModFix/>
              </ns1:blip>
              <ns1:srcRect b="0" l="0" r="0" t="0"/>
              <ns1:stretch/>
            </ns0:blipFill>
            <ns0:spPr>
              <ns1:xfrm>
                <ns1:off x="9623108" y="4140834"/>
                <ns1:ext cx="786005" cy="502022"/>
              </ns1:xfrm>
              <ns1:prstGeom prst="rect">
                <ns1:avLst/>
              </ns1:prstGeom>
              <ns1:noFill/>
              <ns1:ln>
                <ns1:noFill/>
              </ns1:ln>
            </ns0:spPr>
          </ns0:pic>
          <ns0:sp>
            <ns0:nvSpPr>
              <ns0:cNvPr id="416" name="Google Shape;416;p15"/>
              <ns0:cNvSpPr txBox="1"/>
              <ns0:nvPr/>
            </ns0:nvSpPr>
            <ns0:spPr>
              <ns1:xfrm>
                <ns1:off x="10375673" y="3919307"/>
                <ns1:ext cx="9807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200"/>
                  <ns1:buFont typeface="Arial"/>
                  <ns1:buNone/>
                </ns1:pPr>
                <ns1:r>
                  <ns1:rPr b="0" i="0" lang="ja-JP" sz="3200" u="none" cap="none" strike="noStrike">
                    <ns1:solidFill>
                      <ns1:schemeClr val="accent4"/>
                    </ns1:solidFill>
                    <ns1:latin typeface="BIZ UDPGothic"/>
                    <ns1:ea typeface="BIZ UDPGothic"/>
                    <ns1:cs typeface="BIZ UDPGothic"/>
                    <ns1:sym typeface="BIZ UDPGothic"/>
                  </ns1:rPr>
                  <ns1:t>21 indi</ns1:t>
                </ns1:r>
                <ns1:r>
                  <ns1:rPr b="0" i="0" lang="ja-JP" sz="1600" u="none" cap="none" strike="noStrike">
                    <ns1:solidFill>
                      <ns1:schemeClr val="accent4"/>
                    </ns1:solidFill>
                    <ns1:latin typeface="BIZ UDPGothic"/>
                    <ns1:ea typeface="BIZ UDPGothic"/>
                    <ns1:cs typeface="BIZ UDPGothic"/>
                    <ns1:sym typeface="BIZ UDPGothic"/>
                  </ns1:rPr>
                  <ns1:t>viduals</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417" name="Google Shape;417;p15"/>
              <ns0:cNvGrpSpPr/>
              <ns0:nvPr/>
            </ns0:nvGrpSpPr>
            <ns0:grpSpPr>
              <ns1:xfrm>
                <ns1:off x="9666141" y="3783896"/>
                <ns1:ext cx="663260" cy="318015"/>
                <ns1:chOff x="9474086" y="3831521"/>
                <ns1:chExt cx="663260" cy="318015"/>
              </ns1:xfrm>
            </ns0:grpSpPr>
            <ns0:sp>
              <ns0:nvSpPr>
                <ns0:cNvPr id="418" name="Google Shape;418;p15"/>
                <ns0:cNvSpPr/>
                <ns0:nvPr/>
              </ns0:nvSpPr>
              <ns0:spPr>
                <ns1:xfrm>
                  <ns1:off x="9474086" y="3960496"/>
                  <ns1:ext cx="189040" cy="189040"/>
                </ns1:xfrm>
                <ns1:prstGeom prst="star5">
                  <ns1:avLst>
                    <ns1:gd fmla="val 19098" name="adj"/>
                    <ns1:gd fmla="val 105146" name="hf"/>
                    <ns1:gd fmla="val 110557" name="vf"/>
                  </ns1:avLst>
                </ns1:prstGeom>
                <ns1:solidFill>
                  <ns1:schemeClr val="accen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19" name="Google Shape;419;p15"/>
                <ns0:cNvSpPr/>
                <ns0:nvPr/>
              </ns0:nvSpPr>
              <ns0:spPr>
                <ns1:xfrm>
                  <ns1:off x="9672297" y="3831521"/>
                  <ns1:ext cx="284449" cy="284449"/>
                </ns1:xfrm>
                <ns1:prstGeom prst="star5">
                  <ns1:avLst>
                    <ns1:gd fmla="val 19098" name="adj"/>
                    <ns1:gd fmla="val 105146" name="hf"/>
                    <ns1:gd fmla="val 110557" name="vf"/>
                  </ns1:avLst>
                </ns1:prstGeom>
                <ns1:solidFill>
                  <ns1:schemeClr val="accen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sp>
              <ns0:nvSpPr>
                <ns0:cNvPr id="420" name="Google Shape;420;p15"/>
                <ns0:cNvSpPr/>
                <ns0:nvPr/>
              </ns0:nvSpPr>
              <ns0:spPr>
                <ns1:xfrm>
                  <ns1:off x="9948306" y="3960496"/>
                  <ns1:ext cx="189040" cy="189040"/>
                </ns1:xfrm>
                <ns1:prstGeom prst="star5">
                  <ns1:avLst>
                    <ns1:gd fmla="val 19098" name="adj"/>
                    <ns1:gd fmla="val 105146" name="hf"/>
                    <ns1:gd fmla="val 110557" name="vf"/>
                  </ns1:avLst>
                </ns1:prstGeom>
                <ns1:solidFill>
                  <ns1:schemeClr val="accen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grpSp>
        </ns0:grpSp>
        <ns0:pic>
          <ns0:nvPicPr>
            <ns0:cNvPr descr="アイコン&#10;&#10;自動的に生成された説明" id="421" name="Google Shape;421;p15"/>
            <ns0:cNvPicPr preferRelativeResize="0"/>
            <ns0:nvPr/>
          </ns0:nvPicPr>
          <ns0:blipFill rotWithShape="1">
            <ns1:blip ns2:embed="rId4">
              <ns1:alphaModFix/>
            </ns1:blip>
            <ns1:srcRect b="0" l="0" r="0" t="0"/>
            <ns1:stretch/>
          </ns0:blipFill>
          <ns0:spPr>
            <ns1:xfrm>
              <ns1:off x="9623108" y="2703357"/>
              <ns1:ext cx="786005" cy="502022"/>
            </ns1:xfrm>
            <ns1:prstGeom prst="rect">
              <ns1:avLst/>
            </ns1:prstGeom>
            <ns1:noFill/>
            <ns1:ln>
              <ns1:noFill/>
            </ns1:ln>
          </ns0:spPr>
        </ns0:pic>
        <ns0:grpSp>
          <ns0:nvGrpSpPr>
            <ns0:cNvPr id="422" name="Google Shape;422;p15"/>
            <ns0:cNvGrpSpPr/>
            <ns0:nvPr/>
          </ns0:nvGrpSpPr>
          <ns0:grpSpPr>
            <ns1:xfrm>
              <ns1:off x="9666141" y="2346419"/>
              <ns1:ext cx="663260" cy="318015"/>
              <ns1:chOff x="9474086" y="3831521"/>
              <ns1:chExt cx="663260" cy="318015"/>
            </ns1:xfrm>
          </ns0:grpSpPr>
          <ns0:sp>
            <ns0:nvSpPr>
              <ns0:cNvPr id="423" name="Google Shape;423;p15"/>
              <ns0:cNvSpPr/>
              <ns0:nvPr/>
            </ns0:nvSpPr>
            <ns0:spPr>
              <ns1:xfrm>
                <ns1:off x="9474086" y="3960496"/>
                <ns1:ext cx="189040" cy="189040"/>
              </ns1:xfrm>
              <ns1:prstGeom prst="star5">
                <ns1:avLst>
                  <ns1:gd fmla="val 19098" name="adj"/>
                  <ns1:gd fmla="val 105146" name="hf"/>
                  <ns1:gd fmla="val 110557" name="vf"/>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24" name="Google Shape;424;p15"/>
              <ns0:cNvSpPr/>
              <ns0:nvPr/>
            </ns0:nvSpPr>
            <ns0:spPr>
              <ns1:xfrm>
                <ns1:off x="9672297" y="3831521"/>
                <ns1:ext cx="284449" cy="284449"/>
              </ns1:xfrm>
              <ns1:prstGeom prst="star5">
                <ns1:avLst>
                  <ns1:gd fmla="val 19098" name="adj"/>
                  <ns1:gd fmla="val 105146" name="hf"/>
                  <ns1:gd fmla="val 110557" name="vf"/>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sp>
            <ns0:nvSpPr>
              <ns0:cNvPr id="425" name="Google Shape;425;p15"/>
              <ns0:cNvSpPr/>
              <ns0:nvPr/>
            </ns0:nvSpPr>
            <ns0:spPr>
              <ns1:xfrm>
                <ns1:off x="9948306" y="3960496"/>
                <ns1:ext cx="189040" cy="189040"/>
              </ns1:xfrm>
              <ns1:prstGeom prst="star5">
                <ns1:avLst>
                  <ns1:gd fmla="val 19098" name="adj"/>
                  <ns1:gd fmla="val 105146" name="hf"/>
                  <ns1:gd fmla="val 110557" name="vf"/>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grpSp>
      </ns0:grpSp>
      <ns0:sp>
        <ns0:nvSpPr>
          <ns0:cNvPr id="426" name="Google Shape;426;p15"/>
          <ns0:cNvSpPr/>
          <ns0:nvPr/>
        </ns0:nvSpPr>
        <ns0:spPr>
          <ns1:xfrm>
            <ns1:off x="2946602" y="3624664"/>
            <ns1:ext cx="144821" cy="144821"/>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27" name="Google Shape;427;p15"/>
          <ns0:cNvSpPr/>
          <ns0:nvPr/>
        </ns0:nvSpPr>
        <ns0:spPr>
          <ns1:xfrm>
            <ns1:off x="587500" y="5152800"/>
            <ns1:ext cx="5817600" cy="692400"/>
          </ns1:xfrm>
          <ns1:prstGeom prst="roundRect">
            <ns1:avLst>
              <ns1:gd fmla="val 16667" name="adj"/>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By repeatedly holding webinars, including past participants,</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500" u="none" cap="none" strike="noStrike">
                <ns1:solidFill>
                  <ns1:schemeClr val="accent4"/>
                </ns1:solidFill>
                <ns1:latin typeface="BIZ UDPGothic"/>
                <ns1:ea typeface="BIZ UDPGothic"/>
                <ns1:cs typeface="BIZ UDPGothic"/>
                <ns1:sym typeface="BIZ UDPGothic"/>
              </ns1:rPr>
              <ns1:t>to efficiently acquire new leads and nurture them.</ns1:t>
            </ns1:r>
            <ns1:endParaRPr b="0" i="0" sz="1100" u="none" cap="none" strike="noStrike">
              <ns1:solidFill>
                <ns1:srgbClr val="000000"/>
              </ns1:solidFill>
              <ns1:latin typeface="BIZ UDPGothic"/>
              <ns1:ea typeface="BIZ UDPGothic"/>
              <ns1:cs typeface="BIZ UDPGothic"/>
              <ns1:sym typeface="BIZ UDPGothic"/>
            </ns1:endParaRPr>
          </ns1:p>
        </ns0:txBody>
      </ns0:sp>
      <ns0:grpSp>
        <ns0:nvGrpSpPr>
          <ns0:cNvPr id="428" name="Google Shape;428;p15"/>
          <ns0:cNvGrpSpPr/>
          <ns0:nvPr/>
        </ns0:nvGrpSpPr>
        <ns0:grpSpPr>
          <ns1:xfrm>
            <ns1:off x="631122" y="2348345"/>
            <ns1:ext cx="1841195" cy="2611230"/>
            <ns1:chOff x="631122" y="2158344"/>
            <ns1:chExt cx="1841195" cy="2611230"/>
          </ns1:xfrm>
        </ns0:grpSpPr>
        <ns0:sp>
          <ns0:nvSpPr>
            <ns0:cNvPr id="429" name="Google Shape;429;p15"/>
            <ns0:cNvSpPr/>
            <ns0:nvPr/>
          </ns0:nvSpPr>
          <ns0:spPr>
            <ns1:xfrm>
              <ns1:off x="631122" y="2158344"/>
              <ns1:ext cx="1841195" cy="2611230"/>
            </ns1:xfrm>
            <ns1:prstGeom prst="roundRect">
              <ns1:avLst>
                <ns1:gd fmla="val 8582" name="adj"/>
              </ns1:avLst>
            </ns1:prstGeom>
            <ns1:solidFill>
              <ns1:schemeClr val="accent4"/>
            </ns1:solid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pic>
          <ns0:nvPicPr>
            <ns0:cNvPr descr="アイコン&#10;&#10;自動的に生成された説明" id="430" name="Google Shape;430;p15"/>
            <ns0:cNvPicPr preferRelativeResize="0"/>
            <ns0:nvPr/>
          </ns0:nvPicPr>
          <ns0:blipFill rotWithShape="1">
            <ns1:blip ns2:embed="rId5">
              <ns1:alphaModFix/>
            </ns1:blip>
            <ns1:srcRect b="0" l="0" r="0" t="0"/>
            <ns1:stretch/>
          </ns0:blipFill>
          <ns0:spPr>
            <ns1:xfrm>
              <ns1:off x="1076220" y="2497527"/>
              <ns1:ext cx="957919" cy="1018415"/>
            </ns1:xfrm>
            <ns1:prstGeom prst="rect">
              <ns1:avLst/>
            </ns1:prstGeom>
            <ns1:noFill/>
            <ns1:ln>
              <ns1:noFill/>
            </ns1:ln>
          </ns0:spPr>
        </ns0:pic>
        <ns0:sp>
          <ns0:nvSpPr>
            <ns0:cNvPr id="431" name="Google Shape;431;p15"/>
            <ns0:cNvSpPr txBox="1"/>
            <ns0:nvPr/>
          </ns0:nvSpPr>
          <ns0:spPr>
            <ns1:xfrm>
              <ns1:off x="845236" y="3596226"/>
              <ns1:ext cx="14130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Seminar hosting</ns1:t>
              </ns1:r>
              <ns1:endParaRPr b="1" i="0" sz="1600" u="none" cap="none" strike="noStrike">
                <ns1:solidFill>
                  <ns1:schemeClr val="lt1"/>
                </ns1:solidFill>
                <ns1:latin typeface="BIZ UDPGothic"/>
                <ns1:ea typeface="BIZ UDPGothic"/>
                <ns1:cs typeface="BIZ UDPGothic"/>
                <ns1:sym typeface="BIZ UDPGothic"/>
              </ns1:endParaRPr>
            </ns1:p>
          </ns0:txBody>
        </ns0:sp>
        <ns0:sp>
          <ns0:nvSpPr>
            <ns0:cNvPr id="432" name="Google Shape;432;p15"/>
            <ns0:cNvSpPr txBox="1"/>
            <ns0:nvPr/>
          </ns0:nvSpPr>
          <ns0:spPr>
            <ns1:xfrm>
              <ns1:off x="974979" y="3826762"/>
              <ns1:ext cx="11535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lt1"/>
                  </ns1:solidFill>
                  <ns1:latin typeface="BIZ UDPGothic"/>
                  <ns1:ea typeface="BIZ UDPGothic"/>
                  <ns1:cs typeface="BIZ UDPGothic"/>
                  <ns1:sym typeface="BIZ UDPGothic"/>
                </ns1:rPr>
                <ns1:t>30 parti</ns1:t>
              </ns1:r>
              <ns1:r>
                <ns1:rPr b="0" i="0" lang="ja-JP" sz="1800" u="none" cap="none" strike="noStrike">
                  <ns1:solidFill>
                    <ns1:schemeClr val="lt1"/>
                  </ns1:solidFill>
                  <ns1:latin typeface="BIZ UDPGothic"/>
                  <ns1:ea typeface="BIZ UDPGothic"/>
                  <ns1:cs typeface="BIZ UDPGothic"/>
                  <ns1:sym typeface="BIZ UDPGothic"/>
                </ns1:rPr>
                <ns1:t>cipants</ns1:t>
              </ns1:r>
              <ns1:endParaRPr b="0" i="0" sz="1400" u="none" cap="none" strike="noStrike">
                <ns1:solidFill>
                  <ns1:srgbClr val="000000"/>
                </ns1:solidFill>
                <ns1:latin typeface="BIZ UDPGothic"/>
                <ns1:ea typeface="BIZ UDPGothic"/>
                <ns1:cs typeface="BIZ UDPGothic"/>
                <ns1:sym typeface="BIZ UDPGothic"/>
              </ns1:endParaRPr>
            </ns1:p>
          </ns0:txBody>
        </ns0:sp>
      </ns0:grpSp>
      <ns0:sp>
        <ns0:nvSpPr>
          <ns0:cNvPr id="433" name="Google Shape;433;p15"/>
          <ns0:cNvSpPr/>
          <ns0:nvPr/>
        </ns0:nvSpPr>
        <ns0:spPr>
          <ns1:xfrm>
            <ns1:off x="2434212" y="3599918"/>
            <ns1:ext cx="144821" cy="167612"/>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434" name="Google Shape;434;p15"/>
          <ns0:cNvGrpSpPr/>
          <ns0:nvPr/>
        </ns0:nvGrpSpPr>
        <ns0:grpSpPr>
          <ns1:xfrm>
            <ns1:off x="6188696" y="2348344"/>
            <ns1:ext cx="2348698" cy="2577575"/>
            <ns1:chOff x="6390458" y="2158343"/>
            <ns1:chExt cx="2348698" cy="2577575"/>
          </ns1:xfrm>
        </ns0:grpSpPr>
        <ns0:sp>
          <ns0:nvSpPr>
            <ns0:cNvPr id="435" name="Google Shape;435;p15"/>
            <ns0:cNvSpPr/>
            <ns0:nvPr/>
          </ns0:nvSpPr>
          <ns0:spPr>
            <ns1:xfrm>
              <ns1:off x="6390458" y="3933144"/>
              <ns1:ext cx="2348697" cy="802774"/>
            </ns1:xfrm>
            <ns1:prstGeom prst="roundRect">
              <ns1:avLst>
                <ns1:gd fmla="val 16667"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A1F4D"/>
                </ns1:solidFill>
                <ns1:latin typeface="Arial"/>
                <ns1:ea typeface="Arial"/>
                <ns1:cs typeface="Arial"/>
                <ns1:sym typeface="Arial"/>
              </ns1:endParaRPr>
            </ns1:p>
          </ns0:txBody>
        </ns0:sp>
        <ns0:sp>
          <ns0:nvSpPr>
            <ns0:cNvPr id="436" name="Google Shape;436;p15"/>
            <ns0:cNvSpPr txBox="1"/>
            <ns0:nvPr/>
          </ns0:nvSpPr>
          <ns0:spPr>
            <ns1:xfrm>
              <ns1:off x="6400084" y="3986012"/>
              <ns1:ext cx="2339072" cy="67710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lt1"/>
                  </ns1:solidFill>
                  <ns1:latin typeface="BIZ UDPGothic"/>
                  <ns1:ea typeface="BIZ UDPGothic"/>
                  <ns1:cs typeface="BIZ UDPGothic"/>
                  <ns1:sym typeface="BIZ UDPGothic"/>
                </ns1:rPr>
                <ns1:t>Repeatedly held</ns1:t>
              </ns1:r>
              <ns1:endParaRPr b="0" i="0" sz="2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It's important to do so!</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437" name="Google Shape;437;p15"/>
            <ns0:cNvGrpSpPr/>
            <ns0:nvPr/>
          </ns0:nvGrpSpPr>
          <ns0:grpSpPr>
            <ns1:xfrm>
              <ns1:off x="6592497" y="2158343"/>
              <ns1:ext cx="1933270" cy="1529835"/>
              <ns1:chOff x="6592497" y="2158343"/>
              <ns1:chExt cx="1933270" cy="1529835"/>
            </ns1:xfrm>
          </ns0:grpSpPr>
          <ns0:sp>
            <ns0:nvSpPr>
              <ns0:cNvPr id="438" name="Google Shape;438;p15"/>
              <ns0:cNvSpPr/>
              <ns0:nvPr/>
            </ns0:nvSpPr>
            <ns0:spPr>
              <ns1:xfrm>
                <ns1:off x="6592497" y="2158343"/>
                <ns1:ext cx="1933270" cy="1524981"/>
              </ns1:xfrm>
              <ns1:prstGeom prst="roundRect">
                <ns1:avLst>
                  <ns1:gd fmla="val 7544" name="adj"/>
                </ns1:avLst>
              </ns1:prstGeom>
              <ns1:solidFill>
                <ns1:schemeClr val="accent4"/>
              </ns1:solid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439" name="Google Shape;439;p15"/>
              <ns0:cNvSpPr txBox="1"/>
              <ns0:nvPr/>
            </ns0:nvSpPr>
            <ns0:spPr>
              <ns1:xfrm>
                <ns1:off x="6769160" y="2927848"/>
                <ns1:ext cx="15798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Hot leads</ns1:t>
                </ns1:r>
                <ns1:endParaRPr b="1" i="0" sz="1600" u="none" cap="none" strike="noStrike">
                  <ns1:solidFill>
                    <ns1:schemeClr val="lt1"/>
                  </ns1:solidFill>
                  <ns1:latin typeface="BIZ UDPGothic"/>
                  <ns1:ea typeface="BIZ UDPGothic"/>
                  <ns1:cs typeface="BIZ UDPGothic"/>
                  <ns1:sym typeface="BIZ UDPGothic"/>
                </ns1:endParaRPr>
              </ns1:p>
            </ns0:txBody>
          </ns0:sp>
          <ns0:sp>
            <ns0:nvSpPr>
              <ns0:cNvPr id="440" name="Google Shape;440;p15"/>
              <ns0:cNvSpPr txBox="1"/>
              <ns0:nvPr/>
            </ns0:nvSpPr>
            <ns0:spPr>
              <ns1:xfrm>
                <ns1:off x="7169234" y="3164978"/>
                <ns1:ext cx="7797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lt1"/>
                    </ns1:solidFill>
                    <ns1:latin typeface="BIZ UDPGothic"/>
                    <ns1:ea typeface="BIZ UDPGothic"/>
                    <ns1:cs typeface="BIZ UDPGothic"/>
                    <ns1:sym typeface="BIZ UDPGothic"/>
                  </ns1:rPr>
                  <ns1:t>3 parti</ns1:t>
                </ns1:r>
                <ns1:r>
                  <ns1:rPr b="0" i="0" lang="ja-JP" sz="1600" u="none" cap="none" strike="noStrike">
                    <ns1:solidFill>
                      <ns1:schemeClr val="lt1"/>
                    </ns1:solidFill>
                    <ns1:latin typeface="BIZ UDPGothic"/>
                    <ns1:ea typeface="BIZ UDPGothic"/>
                    <ns1:cs typeface="BIZ UDPGothic"/>
                    <ns1:sym typeface="BIZ UDPGothic"/>
                  </ns1:rPr>
                  <ns1:t>cipants</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sp>
        <ns0:nvSpPr>
          <ns0:cNvPr id="441" name="Google Shape;441;p15"/>
          <ns0:cNvSpPr txBox="1"/>
          <ns0:nvPr/>
        </ns0:nvSpPr>
        <ns0:spPr>
          <ns1:xfrm rot="1176532">
            <ns1:off x="6795784" y="5108495"/>
            <ns1:ext cx="1338828" cy="36933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If left unattended</ns1:t>
            </ns1:r>
            <ns1:endParaRPr b="0" i="0" sz="1800" u="none" cap="none" strike="noStrike">
              <ns1:solidFill>
                <ns1:schemeClr val="accent4"/>
              </ns1:solidFill>
              <ns1:latin typeface="BIZ UDPGothic"/>
              <ns1:ea typeface="BIZ UDPGothic"/>
              <ns1:cs typeface="BIZ UDPGothic"/>
              <ns1:sym typeface="BIZ UDPGothic"/>
            </ns1:endParaRPr>
          </ns1:p>
        </ns0:txBody>
      </ns0:sp>
      <ns0:pic>
        <ns0:nvPicPr>
          <ns0:cNvPr id="442" name="Google Shape;442;p15"/>
          <ns0:cNvPicPr preferRelativeResize="0"/>
          <ns0:nvPr/>
        </ns0:nvPicPr>
        <ns0:blipFill rotWithShape="1">
          <ns1:blip ns2:embed="rId6">
            <ns1:alphaModFix/>
          </ns1:blip>
          <ns1:srcRect b="0" l="0" r="0" t="0"/>
          <ns1:stretch/>
        </ns0:blipFill>
        <ns0:spPr>
          <ns1:xfrm>
            <ns1:off x="6968412" y="2419788"/>
            <ns1:ext cx="789270" cy="731075"/>
          </ns1:xfrm>
          <ns1:prstGeom prst="rect">
            <ns1:avLst/>
          </ns1:prstGeom>
          <ns1:noFill/>
          <ns1:ln>
            <ns1:noFill/>
          </ns1:ln>
        </ns0:spPr>
      </ns0:pic>
      <ns0:pic>
        <ns0:nvPicPr>
          <ns0:cNvPr id="443" name="Google Shape;443;p15"/>
          <ns0:cNvPicPr preferRelativeResize="0"/>
          <ns0:nvPr/>
        </ns0:nvPicPr>
        <ns0:blipFill rotWithShape="1">
          <ns1:blip ns2:embed="rId7">
            <ns1:alphaModFix/>
          </ns1:blip>
          <ns1:srcRect b="0" l="0" r="0" t="0"/>
          <ns1:stretch/>
        </ns0:blipFill>
        <ns0:spPr>
          <ns1:xfrm>
            <ns1:off x="3853475" y="3532851"/>
            <ns1:ext cx="908375" cy="593701"/>
          </ns1:xfrm>
          <ns1:prstGeom prst="rect">
            <ns1:avLst/>
          </ns1:prstGeom>
          <ns1:noFill/>
          <ns1:ln>
            <ns1:noFill/>
          </ns1:ln>
        </ns0:spPr>
      </ns0:pic>
      <ns0:sp>
        <ns0:nvSpPr>
          <ns0:cNvPr id="444" name="Google Shape;444;p15"/>
          <ns0:cNvSpPr/>
          <ns0:nvPr/>
        </ns0:nvSpPr>
        <ns0:spPr>
          <ns1:xfrm>
            <ns1:off x="301520" y="1240985"/>
            <ns1:ext cx="11455436"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445" name="Google Shape;445;p15"/>
          <ns0:cNvSpPr txBox="1"/>
          <ns0:nvPr/>
        </ns0:nvSpPr>
        <ns0:spPr>
          <ns1:xfrm>
            <ns1:off x="252547" y="763664"/>
            <ns1:ext cx="11776053" cy="709199"/>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The value of cold leads and the importance of repeating webinars</ns1:t>
            </ns1:r>
            <ns1:endParaRPr b="0" i="0" sz="1400" u="none" cap="none" strike="noStrike">
              <ns1:solidFill>
                <ns1:srgbClr val="000000"/>
              </ns1:solidFill>
              <ns1:latin typeface="Arial"/>
              <ns1:ea typeface="Arial"/>
              <ns1:cs typeface="Arial"/>
              <ns1:sym typeface="Arial"/>
            </ns1:endParaRPr>
          </ns1:p>
        </ns0:txBody>
      </ns0:sp>
      <ns0:sp>
        <ns0:nvSpPr>
          <ns0:cNvPr id="446" name="Google Shape;446;p15"/>
          <ns0:cNvSpPr txBox="1"/>
          <ns0:nvPr/>
        </ns0:nvSpPr>
        <ns0:spPr>
          <ns1:xfrm>
            <ns1:off x="221196" y="101779"/>
            <ns1:ext cx="7463549"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Why is it necessary to hold webinars?</ns1:t>
            </ns1:r>
            <ns1:endParaRPr b="0" i="0" sz="1400" u="none" cap="none" strike="noStrike">
              <ns1:solidFill>
                <ns1:srgbClr val="000000"/>
              </ns1:solidFill>
              <ns1:latin typeface="Arial"/>
              <ns1:ea typeface="Arial"/>
              <ns1:cs typeface="Arial"/>
              <ns1:sym typeface="Arial"/>
            </ns1:endParaRPr>
          </ns1:p>
        </ns0:txBody>
      </ns0:sp>
      <ns0:sp>
        <ns0:nvSpPr>
          <ns0:cNvPr id="447" name="Google Shape;447;p15"/>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448" name="Google Shape;448;p15"/>
          <ns0:cNvSpPr/>
          <ns0:nvPr/>
        </ns0:nvSpPr>
        <ns0:spPr>
          <ns1:xfrm>
            <ns1:off x="587500" y="5934475"/>
            <ns1:ext cx="5796600" cy="619200"/>
          </ns1:xfrm>
          <ns1:prstGeom prst="roundRect">
            <ns1:avLst>
              <ns1:gd fmla="val 16667" name="adj"/>
            </ns1:avLst>
          </ns1:prstGeom>
          <ns1:noFill/>
          <ns1:ln cap="flat" cmpd="sng" w="38100">
            <ns1:solidFill>
              <ns1:schemeClr val="accent2"/>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0" i="0" lang="ja-JP" sz="1600" u="none" cap="none" strike="noStrike">
                <ns1:solidFill>
                  <ns1:schemeClr val="accent2"/>
                </ns1:solidFill>
                <ns1:latin typeface="BIZ UDPGothic"/>
                <ns1:ea typeface="BIZ UDPGothic"/>
                <ns1:cs typeface="BIZ UDPGothic"/>
                <ns1:sym typeface="BIZ UDPGothic"/>
              </ns1:rPr>
              <ns1:t>Majisemi conducts long-term follow-ups with past participants,</ns1:t>
            </ns1:r>
            <ns1:endParaRPr b="0" i="0" sz="1600" u="none" cap="none" strike="noStrike">
              <ns1:solidFill>
                <ns1:schemeClr val="accent2"/>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0" i="0" lang="ja-JP" sz="1600" u="none" cap="none" strike="noStrike">
                <ns1:solidFill>
                  <ns1:schemeClr val="accent2"/>
                </ns1:solidFill>
                <ns1:latin typeface="BIZ UDPGothic"/>
                <ns1:ea typeface="BIZ UDPGothic"/>
                <ns1:cs typeface="BIZ UDPGothic"/>
                <ns1:sym typeface="BIZ UDPGothic"/>
              </ns1:rPr>
              <ns1:t>and also offers 'Maji Follow Plus' to assist in appointment acquisition.</ns1:t>
            </ns1:r>
            <ns1:endParaRPr b="0" i="0" sz="800" u="none" cap="none" strike="noStrike">
              <ns1:solidFill>
                <ns1:schemeClr val="accent2"/>
              </ns1:solidFill>
              <ns1:latin typeface="BIZ UDPGothic"/>
              <ns1:ea typeface="BIZ UDPGothic"/>
              <ns1:cs typeface="BIZ UDPGothic"/>
              <ns1:sym typeface="BIZ UDPGothic"/>
            </ns1:endParaRPr>
          </ns1:p>
        </ns0:txBody>
      </ns0:sp>
      <ns0:sp>
        <ns0:nvSpPr>
          <ns0:cNvPr id="449" name="Google Shape;449;p15"/>
          <ns0:cNvSpPr/>
          <ns0:nvPr/>
        </ns0:nvSpPr>
        <ns0:spPr>
          <ns1:xfrm rot="10800000">
            <ns1:off x="6598948" y="5604602"/>
            <ns1:ext cx="913200" cy="626100"/>
          </ns1:xfrm>
          <ns1:prstGeom prst="rightArrow">
            <ns1:avLst>
              <ns1:gd fmla="val 50000" name="adj1"/>
              <ns1:gd fmla="val 50000" name="adj2"/>
            </ns1:avLst>
          </ns1:prstGeom>
          <ns1:solidFill>
            <ns1:srgbClr val="163F9B"/>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1" i="0" sz="1400" u="none" cap="none" strike="noStrike">
              <ns1:solidFill>
                <ns1:schemeClr val="lt1"/>
              </ns1:solidFill>
              <ns1:latin typeface="Meiryo"/>
              <ns1:ea typeface="Meiryo"/>
              <ns1:cs typeface="Meiryo"/>
              <ns1:sym typeface="Meiryo"/>
            </ns1:endParaRPr>
          </ns1:p>
        </ns0:txBody>
      </ns0:sp>
      <ns0:sp>
        <ns0:nvSpPr>
          <ns0:cNvPr id="450" name="Google Shape;450;p15"/>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451" name="Google Shape;451;p15"/>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6.xml><?xml version="1.0" encoding="utf-8"?>
<ns0:sld xmlns:ns0="http://schemas.openxmlformats.org/presentationml/2006/main" xmlns:ns1="http://schemas.openxmlformats.org/drawingml/2006/main" xmlns:ns2="http://schemas.openxmlformats.org/officeDocument/2006/relationships">
  <ns0:cSld>
    <ns0:spTree>
      <ns0:nvGrpSpPr>
        <ns0:cNvPr id="456" name="Shape 456"/>
        <ns0:cNvGrpSpPr/>
        <ns0:nvPr/>
      </ns0:nvGrpSpPr>
      <ns0:grpSpPr>
        <ns1:xfrm>
          <ns1:off x="0" y="0"/>
          <ns1:ext cx="0" cy="0"/>
          <ns1:chOff x="0" y="0"/>
          <ns1:chExt cx="0" cy="0"/>
        </ns1:xfrm>
      </ns0:grpSpPr>
      <ns0:sp>
        <ns0:nvSpPr>
          <ns0:cNvPr id="457" name="Google Shape;457;p16"/>
          <ns0:cNvSpPr/>
          <ns0:nvPr/>
        </ns0:nvSpPr>
        <ns0:spPr>
          <ns1:xfrm>
            <ns1:off x="453920" y="1240985"/>
            <ns1:ext cx="11455500" cy="259800"/>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458" name="Google Shape;458;p16"/>
          <ns0:cNvSpPr/>
          <ns0:nvPr/>
        </ns0:nvSpPr>
        <ns0:spPr>
          <ns1:xfrm>
            <ns1:off x="8857788" y="3505772"/>
            <ns1:ext cx="3051600" cy="3051600"/>
          </ns1:xfrm>
          <ns1:prstGeom prst="ellipse">
            <ns1:avLst/>
          </ns1:prstGeom>
          <ns1:solidFill>
            <ns1:schemeClr val="accent2"/>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459" name="Google Shape;459;p16"/>
          <ns0:cNvGrpSpPr/>
          <ns0:nvPr/>
        </ns0:nvGrpSpPr>
        <ns0:grpSpPr>
          <ns1:xfrm>
            <ns1:off x="9082882" y="4093575"/>
            <ns1:ext cx="2601381" cy="1875963"/>
            <ns1:chOff x="9170357" y="1304297"/>
            <ns1:chExt cx="2601381" cy="1875963"/>
          </ns1:xfrm>
        </ns0:grpSpPr>
        <ns0:sp>
          <ns0:nvSpPr>
            <ns0:cNvPr id="460" name="Google Shape;460;p16"/>
            <ns0:cNvSpPr txBox="1"/>
            <ns0:nvPr/>
          </ns0:nvSpPr>
          <ns0:spPr>
            <ns1:xfrm>
              <ns1:off x="9170357" y="2164597"/>
              <ns1:ext cx="2601381" cy="101566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000"/>
                <ns1:buFont typeface="Arial"/>
                <ns1:buNone/>
              </ns1:pPr>
              <ns1:r>
                <ns1:rPr b="1" i="0" lang="ja-JP" sz="3000" u="none" cap="none" strike="noStrike">
                  <ns1:solidFill>
                    <ns1:schemeClr val="lt1"/>
                  </ns1:solidFill>
                  <ns1:latin typeface="BIZ UDPGothic"/>
                  <ns1:ea typeface="BIZ UDPGothic"/>
                  <ns1:cs typeface="BIZ UDPGothic"/>
                  <ns1:sym typeface="BIZ UDPGothic"/>
                </ns1:rPr>
                <ns1:t>Focus on the presentation</ns1:t>
              </ns1:r>
              <ns1:endParaRPr b="1" i="0" sz="3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3000"/>
                <ns1:buFont typeface="Arial"/>
                <ns1:buNone/>
              </ns1:pPr>
              <ns1:r>
                <ns1:rPr b="1" i="0" lang="ja-JP" sz="3000" u="none" cap="none" strike="noStrike">
                  <ns1:solidFill>
                    <ns1:schemeClr val="lt1"/>
                  </ns1:solidFill>
                  <ns1:latin typeface="BIZ UDPGothic"/>
                  <ns1:ea typeface="BIZ UDPGothic"/>
                  <ns1:cs typeface="BIZ UDPGothic"/>
                  <ns1:sym typeface="BIZ UDPGothic"/>
                </ns1:rPr>
                <ns1:t>on the day!</ns1:t>
              </ns1:r>
              <ns1:endParaRPr b="1" i="0" sz="3000" u="none" cap="none" strike="noStrike">
                <ns1:solidFill>
                  <ns1:schemeClr val="lt1"/>
                </ns1:solidFill>
                <ns1:latin typeface="BIZ UDPGothic"/>
                <ns1:ea typeface="BIZ UDPGothic"/>
                <ns1:cs typeface="BIZ UDPGothic"/>
                <ns1:sym typeface="BIZ UDPGothic"/>
              </ns1:endParaRPr>
            </ns1:p>
          </ns0:txBody>
        </ns0:sp>
        <ns0:sp>
          <ns0:nvSpPr>
            <ns0:cNvPr id="461" name="Google Shape;461;p16"/>
            <ns0:cNvSpPr txBox="1"/>
            <ns0:nvPr/>
          </ns0:nvSpPr>
          <ns0:spPr>
            <ns1:xfrm>
              <ns1:off x="9211006" y="1304297"/>
              <ns1:ext cx="2523195" cy="83095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lt1"/>
                  </ns1:solidFill>
                  <ns1:latin typeface="BIZ UDPGothic"/>
                  <ns1:ea typeface="BIZ UDPGothic"/>
                  <ns1:cs typeface="BIZ UDPGothic"/>
                  <ns1:sym typeface="BIZ UDPGothic"/>
                </ns1:rPr>
                <ns1:t>With a one-stop service,</ns1:t>
              </ns1:r>
              <ns1:endParaRPr b="0"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lt1"/>
                  </ns1:solidFill>
                  <ns1:latin typeface="BIZ UDPGothic"/>
                  <ns1:ea typeface="BIZ UDPGothic"/>
                  <ns1:cs typeface="BIZ UDPGothic"/>
                  <ns1:sym typeface="BIZ UDPGothic"/>
                </ns1:rPr>
                <ns1:t>from start to finish</ns1:t>
              </ns1:r>
              <ns1:endParaRPr b="0"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lt1"/>
                  </ns1:solidFill>
                  <ns1:latin typeface="BIZ UDPGothic"/>
                  <ns1:ea typeface="BIZ UDPGothic"/>
                  <ns1:cs typeface="BIZ UDPGothic"/>
                  <ns1:sym typeface="BIZ UDPGothic"/>
                </ns1:rPr>
                <ns1:t>Majisemi handles it all, so</ns1:t>
              </ns1:r>
              <ns1:endParaRPr b="0" i="0" sz="1600" u="none" cap="none" strike="noStrike">
                <ns1:solidFill>
                  <ns1:schemeClr val="lt1"/>
                </ns1:solidFill>
                <ns1:latin typeface="BIZ UDPGothic"/>
                <ns1:ea typeface="BIZ UDPGothic"/>
                <ns1:cs typeface="BIZ UDPGothic"/>
                <ns1:sym typeface="BIZ UDPGothic"/>
              </ns1:endParaRPr>
            </ns1:p>
          </ns0:txBody>
        </ns0:sp>
      </ns0:grpSp>
      <ns0:sp>
        <ns0:nvSpPr>
          <ns0:cNvPr id="462" name="Google Shape;462;p1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463" name="Google Shape;463;p16"/>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464" name="Google Shape;464;p1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65" name="Google Shape;465;p16"/>
          <ns0:cNvSpPr txBox="1"/>
          <ns0:nvPr/>
        </ns0:nvSpPr>
        <ns0:spPr>
          <ns1:xfrm>
            <ns1:off x="221196" y="101835"/>
            <ns1:ext cx="105230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466" name="Google Shape;466;p16"/>
          <ns0:cNvSpPr txBox="1"/>
          <ns0:nvPr/>
        </ns0:nvSpPr>
        <ns0:spPr>
          <ns1:xfrm>
            <ns1:off x="404948" y="763664"/>
            <ns1:ext cx="6074700" cy="709500"/>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Delegate your webinar operations to us</ns1:t>
            </ns1:r>
            <ns1:endParaRPr b="0" i="0" sz="1400" u="none" cap="none" strike="noStrike">
              <ns1:solidFill>
                <ns1:srgbClr val="000000"/>
              </ns1:solidFill>
              <ns1:latin typeface="Arial"/>
              <ns1:ea typeface="Arial"/>
              <ns1:cs typeface="Arial"/>
              <ns1:sym typeface="Arial"/>
            </ns1:endParaRPr>
          </ns1:p>
        </ns0:txBody>
      </ns0:sp>
      <ns0:grpSp>
        <ns0:nvGrpSpPr>
          <ns0:cNvPr id="467" name="Google Shape;467;p16"/>
          <ns0:cNvGrpSpPr/>
          <ns0:nvPr/>
        </ns0:nvGrpSpPr>
        <ns0:grpSpPr>
          <ns1:xfrm>
            <ns1:off x="8229455" y="2663116"/>
            <ns1:ext cx="1173600" cy="1304009"/>
            <ns1:chOff x="7536560" y="1755348"/>
            <ns1:chExt cx="1173600" cy="1304009"/>
          </ns1:xfrm>
        </ns0:grpSpPr>
        <ns0:sp>
          <ns0:nvSpPr>
            <ns0:cNvPr id="468" name="Google Shape;468;p16"/>
            <ns0:cNvSpPr/>
            <ns0:nvPr/>
          </ns0:nvSpPr>
          <ns0:spPr>
            <ns1:xfrm>
              <ns1:off x="7536560" y="175534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69" name="Google Shape;469;p16"/>
            <ns0:cNvSpPr txBox="1"/>
            <ns0:nvPr/>
          </ns0:nvSpPr>
          <ns0:spPr>
            <ns1:xfrm>
              <ns1:off x="7536560" y="2420847"/>
              <ns1:ext cx="1173600" cy="623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SEO article creation</ns1:t>
              </ns1:r>
              <ns1:endParaRPr b="1" i="0" sz="12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Video production</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050" u="none" cap="none" strike="noStrike">
                  <ns1:solidFill>
                    <ns1:schemeClr val="lt1"/>
                  </ns1:solidFill>
                  <ns1:latin typeface="BIZ UDPGothic"/>
                  <ns1:ea typeface="BIZ UDPGothic"/>
                  <ns1:cs typeface="BIZ UDPGothic"/>
                  <ns1:sym typeface="BIZ UDPGothic"/>
                </ns1:rPr>
                <ns1:t>(Optional)</ns1:t>
              </ns1:r>
              <ns1:endParaRPr b="0" i="0" sz="1200" u="none" cap="none" strike="noStrike">
                <ns1:solidFill>
                  <ns1:srgbClr val="000000"/>
                </ns1:solidFill>
                <ns1:latin typeface="BIZ UDPGothic"/>
                <ns1:ea typeface="BIZ UDPGothic"/>
                <ns1:cs typeface="BIZ UDPGothic"/>
                <ns1:sym typeface="BIZ UDPGothic"/>
              </ns1:endParaRPr>
            </ns1:p>
          </ns0:txBody>
        </ns0:sp>
      </ns0:grpSp>
      <ns0:grpSp>
        <ns0:nvGrpSpPr>
          <ns0:cNvPr id="470" name="Google Shape;470;p16"/>
          <ns0:cNvGrpSpPr/>
          <ns0:nvPr/>
        </ns0:nvGrpSpPr>
        <ns0:grpSpPr>
          <ns1:xfrm>
            <ns1:off x="4341749" y="2663116"/>
            <ns1:ext cx="1173587" cy="1304009"/>
            <ns1:chOff x="4002976" y="1755348"/>
            <ns1:chExt cx="1173587" cy="1304009"/>
          </ns1:xfrm>
        </ns0:grpSpPr>
        <ns0:sp>
          <ns0:nvSpPr>
            <ns0:cNvPr id="471" name="Google Shape;471;p16"/>
            <ns0:cNvSpPr/>
            <ns0:nvPr/>
          </ns0:nvSpPr>
          <ns0:spPr>
            <ns1:xfrm>
              <ns1:off x="4002976" y="175534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72" name="Google Shape;472;p16"/>
            <ns0:cNvSpPr txBox="1"/>
            <ns0:nvPr/>
          </ns0:nvSpPr>
          <ns0:spPr>
            <ns1:xfrm>
              <ns1:off x="4002976" y="2553212"/>
              <ns1:ext cx="1173587"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Moderation</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73" name="Google Shape;473;p16"/>
            <ns0:cNvPicPr preferRelativeResize="0"/>
            <ns0:nvPr/>
          </ns0:nvPicPr>
          <ns0:blipFill rotWithShape="1">
            <ns1:blip ns2:embed="rId3">
              <ns1:alphaModFix/>
            </ns1:blip>
            <ns1:srcRect b="0" l="0" r="0" t="0"/>
            <ns1:stretch/>
          </ns0:blipFill>
          <ns0:spPr>
            <ns1:xfrm>
              <ns1:off x="4260531" y="1843787"/>
              <ns1:ext cx="658476" cy="600916"/>
            </ns1:xfrm>
            <ns1:prstGeom prst="rect">
              <ns1:avLst/>
            </ns1:prstGeom>
            <ns1:noFill/>
            <ns1:ln>
              <ns1:noFill/>
            </ns1:ln>
          </ns0:spPr>
        </ns0:pic>
      </ns0:grpSp>
      <ns0:grpSp>
        <ns0:nvGrpSpPr>
          <ns0:cNvPr id="474" name="Google Shape;474;p16"/>
          <ns0:cNvGrpSpPr/>
          <ns0:nvPr/>
        </ns0:nvGrpSpPr>
        <ns0:grpSpPr>
          <ns1:xfrm>
            <ns1:off x="6933553" y="2663116"/>
            <ns1:ext cx="1193454" cy="1304009"/>
            <ns1:chOff x="6364131" y="1755348"/>
            <ns1:chExt cx="1193454" cy="1304009"/>
          </ns1:xfrm>
        </ns0:grpSpPr>
        <ns0:sp>
          <ns0:nvSpPr>
            <ns0:cNvPr id="475" name="Google Shape;475;p16"/>
            <ns0:cNvSpPr/>
            <ns0:nvPr/>
          </ns0:nvSpPr>
          <ns0:spPr>
            <ns1:xfrm>
              <ns1:off x="6364131" y="175534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76" name="Google Shape;476;p16"/>
            <ns0:cNvSpPr txBox="1"/>
            <ns0:nvPr/>
          </ns0:nvSpPr>
          <ns0:spPr>
            <ns1:xfrm>
              <ns1:off x="6364131" y="2532892"/>
              <ns1:ext cx="1193454" cy="46162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Survey aggregation</ns1:t>
              </ns1:r>
              <ns1:endParaRPr b="1" i="0" sz="12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Report creation</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nvGrpSpPr>
          <ns0:cNvPr id="477" name="Google Shape;477;p16"/>
          <ns0:cNvGrpSpPr/>
          <ns0:nvPr/>
        </ns0:nvGrpSpPr>
        <ns0:grpSpPr>
          <ns1:xfrm>
            <ns1:off x="5637651" y="2663116"/>
            <ns1:ext cx="1173600" cy="1304009"/>
            <ns1:chOff x="5166360" y="1765508"/>
            <ns1:chExt cx="1173600" cy="1304009"/>
          </ns1:xfrm>
        </ns0:grpSpPr>
        <ns0:sp>
          <ns0:nvSpPr>
            <ns0:cNvPr id="478" name="Google Shape;478;p16"/>
            <ns0:cNvSpPr/>
            <ns0:nvPr/>
          </ns0:nvSpPr>
          <ns0:spPr>
            <ns1:xfrm>
              <ns1:off x="5166360" y="176550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79" name="Google Shape;479;p16"/>
            <ns0:cNvSpPr txBox="1"/>
            <ns0:nvPr/>
          </ns0:nvSpPr>
          <ns0:spPr>
            <ns1:xfrm>
              <ns1:off x="5166360" y="2532892"/>
              <ns1:ext cx="1173600" cy="507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Appointment acquisition</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(Optional)</ns1:t>
              </ns1:r>
              <ns1:endParaRPr b="0" i="0" sz="1400" u="none" cap="none" strike="noStrike">
                <ns1:solidFill>
                  <ns1:schemeClr val="lt1"/>
                </ns1:solidFill>
                <ns1:latin typeface="BIZ UDPGothic"/>
                <ns1:ea typeface="BIZ UDPGothic"/>
                <ns1:cs typeface="BIZ UDPGothic"/>
                <ns1:sym typeface="BIZ UDPGothic"/>
              </ns1:endParaRPr>
            </ns1:p>
          </ns0:txBody>
        </ns0:sp>
        <ns0:pic>
          <ns0:nvPicPr>
            <ns0:cNvPr descr="アイコン&#10;&#10;自動的に生成された説明" id="480" name="Google Shape;480;p16"/>
            <ns0:cNvPicPr preferRelativeResize="0"/>
            <ns0:nvPr/>
          </ns0:nvPicPr>
          <ns0:blipFill rotWithShape="1">
            <ns1:blip ns2:embed="rId4">
              <ns1:alphaModFix/>
            </ns1:blip>
            <ns1:srcRect b="0" l="0" r="0" t="0"/>
            <ns1:stretch/>
          </ns0:blipFill>
          <ns0:spPr>
            <ns1:xfrm>
              <ns1:off x="5509809" y="1902531"/>
              <ns1:ext cx="486689" cy="538220"/>
            </ns1:xfrm>
            <ns1:prstGeom prst="rect">
              <ns1:avLst/>
            </ns1:prstGeom>
            <ns1:noFill/>
            <ns1:ln>
              <ns1:noFill/>
            </ns1:ln>
          </ns0:spPr>
        </ns0:pic>
      </ns0:grpSp>
      <ns0:grpSp>
        <ns0:nvGrpSpPr>
          <ns0:cNvPr id="481" name="Google Shape;481;p16"/>
          <ns0:cNvGrpSpPr/>
          <ns0:nvPr/>
        </ns0:nvGrpSpPr>
        <ns0:grpSpPr>
          <ns1:xfrm>
            <ns1:off x="1749945" y="2663116"/>
            <ns1:ext cx="1173587" cy="1304009"/>
            <ns1:chOff x="1614200" y="1775668"/>
            <ns1:chExt cx="1173587" cy="1304009"/>
          </ns1:xfrm>
        </ns0:grpSpPr>
        <ns0:sp>
          <ns0:nvSpPr>
            <ns0:cNvPr id="482" name="Google Shape;482;p16"/>
            <ns0:cNvSpPr/>
            <ns0:nvPr/>
          </ns0:nvSpPr>
          <ns0:spPr>
            <ns1:xfrm>
              <ns1:off x="1614200" y="177566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83" name="Google Shape;483;p16"/>
            <ns0:cNvSpPr txBox="1"/>
            <ns0:nvPr/>
          </ns0:nvSpPr>
          <ns0:spPr>
            <ns1:xfrm>
              <ns1:off x="1735708" y="2563372"/>
              <ns1:ext cx="930570"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Attracting attendees</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84" name="Google Shape;484;p16"/>
            <ns0:cNvPicPr preferRelativeResize="0"/>
            <ns0:nvPr/>
          </ns0:nvPicPr>
          <ns0:blipFill rotWithShape="1">
            <ns1:blip ns2:embed="rId5">
              <ns1:alphaModFix/>
            </ns1:blip>
            <ns1:srcRect b="0" l="0" r="0" t="0"/>
            <ns1:stretch/>
          </ns0:blipFill>
          <ns0:spPr>
            <ns1:xfrm>
              <ns1:off x="1862508" y="1895125"/>
              <ns1:ext cx="676970" cy="611257"/>
            </ns1:xfrm>
            <ns1:prstGeom prst="rect">
              <ns1:avLst/>
            </ns1:prstGeom>
            <ns1:noFill/>
            <ns1:ln>
              <ns1:noFill/>
            </ns1:ln>
          </ns0:spPr>
        </ns0:pic>
      </ns0:grpSp>
      <ns0:grpSp>
        <ns0:nvGrpSpPr>
          <ns0:cNvPr id="485" name="Google Shape;485;p16"/>
          <ns0:cNvGrpSpPr/>
          <ns0:nvPr/>
        </ns0:nvGrpSpPr>
        <ns0:grpSpPr>
          <ns1:xfrm>
            <ns1:off x="3045847" y="2663116"/>
            <ns1:ext cx="1173587" cy="1304009"/>
            <ns1:chOff x="2797862" y="1775668"/>
            <ns1:chExt cx="1173587" cy="1304009"/>
          </ns1:xfrm>
        </ns0:grpSpPr>
        <ns0:sp>
          <ns0:nvSpPr>
            <ns0:cNvPr id="486" name="Google Shape;486;p16"/>
            <ns0:cNvSpPr/>
            <ns0:nvPr/>
          </ns0:nvSpPr>
          <ns0:spPr>
            <ns1:xfrm>
              <ns1:off x="2797862" y="177566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87" name="Google Shape;487;p16"/>
            <ns0:cNvSpPr txBox="1"/>
            <ns0:nvPr/>
          </ns0:nvSpPr>
          <ns0:spPr>
            <ns1:xfrm>
              <ns1:off x="2880299" y="2460699"/>
              <ns1:ext cx="10086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Seminar</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Secretariat</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ロゴ, アイコン&#10;&#10;自動的に生成された説明" id="488" name="Google Shape;488;p16"/>
            <ns0:cNvPicPr preferRelativeResize="0"/>
            <ns0:nvPr/>
          </ns0:nvPicPr>
          <ns0:blipFill rotWithShape="1">
            <ns1:blip ns2:embed="rId6">
              <ns1:alphaModFix/>
            </ns1:blip>
            <ns1:srcRect b="0" l="0" r="0" t="0"/>
            <ns1:stretch/>
          </ns0:blipFill>
          <ns0:spPr>
            <ns1:xfrm>
              <ns1:off x="3062563" y="1841708"/>
              <ns1:ext cx="644185" cy="548242"/>
            </ns1:xfrm>
            <ns1:prstGeom prst="rect">
              <ns1:avLst/>
            </ns1:prstGeom>
            <ns1:noFill/>
            <ns1:ln>
              <ns1:noFill/>
            </ns1:ln>
          </ns0:spPr>
        </ns0:pic>
      </ns0:grpSp>
      <ns0:grpSp>
        <ns0:nvGrpSpPr>
          <ns0:cNvPr id="489" name="Google Shape;489;p16"/>
          <ns0:cNvGrpSpPr/>
          <ns0:nvPr/>
        </ns0:nvGrpSpPr>
        <ns0:grpSpPr>
          <ns1:xfrm>
            <ns1:off x="454043" y="2663116"/>
            <ns1:ext cx="1173587" cy="1304009"/>
            <ns1:chOff x="430538" y="1775668"/>
            <ns1:chExt cx="1173587" cy="1304009"/>
          </ns1:xfrm>
        </ns0:grpSpPr>
        <ns0:sp>
          <ns0:nvSpPr>
            <ns0:cNvPr id="490" name="Google Shape;490;p16"/>
            <ns0:cNvSpPr/>
            <ns0:nvPr/>
          </ns0:nvSpPr>
          <ns0:spPr>
            <ns1:xfrm>
              <ns1:off x="430538" y="177566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91" name="Google Shape;491;p16"/>
            <ns0:cNvSpPr txBox="1"/>
            <ns0:nvPr/>
          </ns0:nvSpPr>
          <ns0:spPr>
            <ns1:xfrm>
              <ns1:off x="543018" y="2573532"/>
              <ns1:ext cx="948627"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Planning</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92" name="Google Shape;492;p16"/>
            <ns0:cNvPicPr preferRelativeResize="0"/>
            <ns0:nvPr/>
          </ns0:nvPicPr>
          <ns0:blipFill rotWithShape="1">
            <ns1:blip ns2:embed="rId7">
              <ns1:alphaModFix/>
            </ns1:blip>
            <ns1:srcRect b="0" l="0" r="0" t="0"/>
            <ns1:stretch/>
          </ns0:blipFill>
          <ns0:spPr>
            <ns1:xfrm>
              <ns1:off x="748226" y="1918752"/>
              <ns1:ext cx="538210" cy="543336"/>
            </ns1:xfrm>
            <ns1:prstGeom prst="rect">
              <ns1:avLst/>
            </ns1:prstGeom>
            <ns1:noFill/>
            <ns1:ln>
              <ns1:noFill/>
            </ns1:ln>
          </ns0:spPr>
        </ns0:pic>
      </ns0:grpSp>
      <ns0:sp>
        <ns0:nvSpPr>
          <ns0:cNvPr id="493" name="Google Shape;493;p16"/>
          <ns0:cNvSpPr txBox="1"/>
          <ns0:nvPr/>
        </ns0:nvSpPr>
        <ns0:spPr>
          <ns1:xfrm>
            <ns1:off x="1029964" y="4511481"/>
            <ns1:ext cx="7824600" cy="144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4400" u="none" cap="none" strike="noStrike">
                <ns1:solidFill>
                  <ns1:schemeClr val="accent4"/>
                </ns1:solidFill>
                <ns1:latin typeface="BIZ UDPGothic"/>
                <ns1:ea typeface="BIZ UDPGothic"/>
                <ns1:cs typeface="BIZ UDPGothic"/>
                <ns1:sym typeface="BIZ UDPGothic"/>
              </ns1:rPr>
              <ns1:t>All support included</ns1:t>
            </ns1:r>
            <ns1:endParaRPr b="1" i="0" sz="44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4400" u="none" cap="none" strike="noStrike">
                <ns1:solidFill>
                  <ns1:schemeClr val="accent4"/>
                </ns1:solidFill>
                <ns1:latin typeface="BIZ UDPGothic"/>
                <ns1:ea typeface="BIZ UDPGothic"/>
                <ns1:cs typeface="BIZ UDPGothic"/>
                <ns1:sym typeface="BIZ UDPGothic"/>
              </ns1:rPr>
              <ns1:t>with only the cost of attracting attendees!</ns1:t>
            </ns1:r>
            <ns1:endParaRPr b="0" i="0" sz="4400" u="none" cap="none" strike="noStrike">
              <ns1:solidFill>
                <ns1:schemeClr val="accent4"/>
              </ns1:solidFill>
              <ns1:latin typeface="BIZ UDPGothic"/>
              <ns1:ea typeface="BIZ UDPGothic"/>
              <ns1:cs typeface="BIZ UDPGothic"/>
              <ns1:sym typeface="BIZ UDPGothic"/>
            </ns1:endParaRPr>
          </ns1:p>
        </ns0:txBody>
      </ns0:sp>
      <ns0:grpSp>
        <ns0:nvGrpSpPr>
          <ns0:cNvPr id="494" name="Google Shape;494;p16"/>
          <ns0:cNvGrpSpPr/>
          <ns0:nvPr/>
        </ns0:nvGrpSpPr>
        <ns0:grpSpPr>
          <ns1:xfrm>
            <ns1:off x="9525356" y="2663116"/>
            <ns1:ext cx="1191447" cy="1304009"/>
            <ns1:chOff x="8765251" y="1755983"/>
            <ns1:chExt cx="1191447" cy="1304009"/>
          </ns1:xfrm>
        </ns0:grpSpPr>
        <ns0:sp>
          <ns0:nvSpPr>
            <ns0:cNvPr id="495" name="Google Shape;495;p16"/>
            <ns0:cNvSpPr/>
            <ns0:nvPr/>
          </ns0:nvSpPr>
          <ns0:spPr>
            <ns1:xfrm>
              <ns1:off x="8765251" y="1755983"/>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96" name="Google Shape;496;p16"/>
            <ns0:cNvSpPr txBox="1"/>
            <ns0:nvPr/>
          </ns0:nvSpPr>
          <ns0:spPr>
            <ns1:xfrm>
              <ns1:off x="8783098" y="2444627"/>
              <ns1:ext cx="11736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Review &amp;</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Improvement</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97" name="Google Shape;497;p16"/>
            <ns0:cNvPicPr preferRelativeResize="0"/>
            <ns0:nvPr/>
          </ns0:nvPicPr>
          <ns0:blipFill rotWithShape="1">
            <ns1:blip ns2:embed="rId8">
              <ns1:alphaModFix/>
            </ns1:blip>
            <ns1:srcRect b="0" l="0" r="0" t="0"/>
            <ns1:stretch/>
          </ns0:blipFill>
          <ns0:spPr>
            <ns1:xfrm>
              <ns1:off x="9015780" y="1919387"/>
              <ns1:ext cx="661077" cy="565023"/>
            </ns1:xfrm>
            <ns1:prstGeom prst="rect">
              <ns1:avLst/>
            </ns1:prstGeom>
            <ns1:noFill/>
            <ns1:ln>
              <ns1:noFill/>
            </ns1:ln>
          </ns0:spPr>
        </ns0:pic>
      </ns0:grpSp>
      <ns0:grpSp>
        <ns0:nvGrpSpPr>
          <ns0:cNvPr id="498" name="Google Shape;498;p16"/>
          <ns0:cNvGrpSpPr/>
          <ns0:nvPr/>
        </ns0:nvGrpSpPr>
        <ns0:grpSpPr>
          <ns1:xfrm>
            <ns1:off x="1645167" y="3117799"/>
            <ns1:ext cx="7972362" cy="335280"/>
            <ns1:chOff x="1991369" y="2392948"/>
            <ns1:chExt cx="7972362" cy="335280"/>
          </ns1:xfrm>
        </ns0:grpSpPr>
        <ns0:sp>
          <ns0:nvSpPr>
            <ns0:cNvPr id="499" name="Google Shape;499;p16"/>
            <ns0:cNvSpPr/>
            <ns0:nvPr/>
          </ns0:nvSpPr>
          <ns0:spPr>
            <ns1:xfrm rot="5400000">
              <ns1:off x="191008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0" name="Google Shape;500;p16"/>
            <ns0:cNvSpPr/>
            <ns0:nvPr/>
          </ns0:nvSpPr>
          <ns0:spPr>
            <ns1:xfrm rot="5400000">
              <ns1:off x="9709731"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1" name="Google Shape;501;p16"/>
            <ns0:cNvSpPr/>
            <ns0:nvPr/>
          </ns0:nvSpPr>
          <ns0:spPr>
            <ns1:xfrm rot="5400000">
              <ns1:off x="840978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2" name="Google Shape;502;p16"/>
            <ns0:cNvSpPr/>
            <ns0:nvPr/>
          </ns0:nvSpPr>
          <ns0:spPr>
            <ns1:xfrm rot="5400000">
              <ns1:off x="710984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3" name="Google Shape;503;p16"/>
            <ns0:cNvSpPr/>
            <ns0:nvPr/>
          </ns0:nvSpPr>
          <ns0:spPr>
            <ns1:xfrm rot="5400000">
              <ns1:off x="580990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4" name="Google Shape;504;p16"/>
            <ns0:cNvSpPr/>
            <ns0:nvPr/>
          </ns0:nvSpPr>
          <ns0:spPr>
            <ns1:xfrm rot="5400000">
              <ns1:off x="450996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5" name="Google Shape;505;p16"/>
            <ns0:cNvSpPr/>
            <ns0:nvPr/>
          </ns0:nvSpPr>
          <ns0:spPr>
            <ns1:xfrm rot="5400000">
              <ns1:off x="321002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sp>
        <ns0:nvSpPr>
          <ns0:cNvPr id="506" name="Google Shape;506;p16"/>
          <ns0:cNvSpPr txBox="1"/>
          <ns0:nvPr/>
        </ns0:nvSpPr>
        <ns0:spPr>
          <ns1:xfrm>
            <ns1:off x="2576997" y="2069747"/>
            <ns1:ext cx="6108600" cy="461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2400" u="none" cap="none" strike="noStrike">
                <ns1:solidFill>
                  <ns1:schemeClr val="accent4"/>
                </ns1:solidFill>
                <ns1:latin typeface="BIZ UDPGothic"/>
                <ns1:ea typeface="BIZ UDPGothic"/>
                <ns1:cs typeface="BIZ UDPGothic"/>
                <ns1:sym typeface="BIZ UDPGothic"/>
              </ns1:rPr>
              <ns1:t>Repeat PDCA to explore winning patterns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07" name="Google Shape;507;p16"/>
          <ns0:cNvSpPr/>
          <ns0:nvPr/>
        </ns0:nvSpPr>
        <ns0:spPr>
          <ns1:xfrm flipH="1">
            <ns1:off x="805379" y="1746975"/>
            <ns1:ext cx="9495000" cy="913800"/>
          </ns1:xfrm>
          <ns1:prstGeom prst="uturnArrow">
            <ns1:avLst>
              <ns1:gd fmla="val 19313" name="adj1"/>
              <ns1:gd fmla="val 24364" name="adj2"/>
              <ns1:gd fmla="val 53493" name="adj3"/>
              <ns1:gd fmla="val 46507" name="adj4"/>
              <ns1:gd fmla="val 100000" name="adj5"/>
            </ns1:avLst>
          </ns1:prstGeom>
          <ns1:solidFill>
            <ns1:schemeClr val="accent5"/>
          </ns1:solidFill>
          <ns1:ln>
            <ns1:noFill/>
          </ns1:ln>
        </ns0:spPr>
        <ns0:txBody>
          <ns1:bodyPr anchorCtr="0" anchor="ctr" bIns="91425" lIns="91425" spcFirstLastPara="1" rIns="91425" wrap="square" tIns="91425">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508" name="Google Shape;508;p16"/>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pic>
        <ns0:nvPicPr>
          <ns0:cNvPr descr="棒グラフ 単色塗りつぶし" id="509" name="Google Shape;509;p16"/>
          <ns0:cNvPicPr preferRelativeResize="0"/>
          <ns0:nvPr/>
        </ns0:nvPicPr>
        <ns0:blipFill rotWithShape="1">
          <ns1:blip ns2:embed="rId9">
            <ns1:alphaModFix/>
          </ns1:blip>
          <ns1:srcRect b="0" l="0" r="0" t="0"/>
          <ns1:stretch/>
        </ns0:blipFill>
        <ns0:spPr>
          <ns1:xfrm>
            <ns1:off x="7120095" y="2719153"/>
            <ns1:ext cx="770680" cy="770680"/>
          </ns1:xfrm>
          <ns1:prstGeom prst="rect">
            <ns1:avLst/>
          </ns1:prstGeom>
          <ns1:noFill/>
          <ns1:ln>
            <ns1:noFill/>
          </ns1:ln>
        </ns0:spPr>
      </ns0:pic>
      <ns0:pic>
        <ns0:nvPicPr>
          <ns0:cNvPr descr="新聞 単色塗りつぶし" id="510" name="Google Shape;510;p16"/>
          <ns0:cNvPicPr preferRelativeResize="0"/>
          <ns0:nvPr/>
        </ns0:nvPicPr>
        <ns0:blipFill rotWithShape="1">
          <ns1:blip ns2:embed="rId10">
            <ns1:alphaModFix/>
          </ns1:blip>
          <ns1:srcRect b="0" l="0" r="0" t="0"/>
          <ns1:stretch/>
        </ns0:blipFill>
        <ns0:spPr>
          <ns1:xfrm>
            <ns1:off x="8511349" y="2729869"/>
            <ns1:ext cx="674256" cy="674256"/>
          </ns1:xfrm>
          <ns1:prstGeom prst="rect">
            <ns1:avLst/>
          </ns1:prstGeom>
          <ns1:noFill/>
          <ns1:ln>
            <ns1:noFill/>
          </ns1:ln>
        </ns0:spPr>
      </ns0:pic>
      <ns0:sp>
        <ns0:nvSpPr>
          <ns0:cNvPr id="511" name="Google Shape;511;p16"/>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512" name="Google Shape;512;p16"/>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7.xml><?xml version="1.0" encoding="utf-8"?>
<ns0:sld xmlns:ns0="http://schemas.openxmlformats.org/presentationml/2006/main" xmlns:ns1="http://schemas.openxmlformats.org/drawingml/2006/main" xmlns:ns2="http://schemas.openxmlformats.org/officeDocument/2006/relationships">
  <ns0:cSld>
    <ns0:spTree>
      <ns0:nvGrpSpPr>
        <ns0:cNvPr id="516" name="Shape 516"/>
        <ns0:cNvGrpSpPr/>
        <ns0:nvPr/>
      </ns0:nvGrpSpPr>
      <ns0:grpSpPr>
        <ns1:xfrm>
          <ns1:off x="0" y="0"/>
          <ns1:ext cx="0" cy="0"/>
          <ns1:chOff x="0" y="0"/>
          <ns1:chExt cx="0" cy="0"/>
        </ns1:xfrm>
      </ns0:grpSpPr>
      <ns0:sp>
        <ns0:nvSpPr>
          <ns0:cNvPr id="517" name="Google Shape;517;p17"/>
          <ns0:cNvSpPr/>
          <ns0:nvPr/>
        </ns0:nvSpPr>
        <ns0:spPr>
          <ns1:xfrm>
            <ns1:off x="301520" y="1100105"/>
            <ns1:ext cx="11455436"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grpSp>
        <ns0:nvGrpSpPr>
          <ns0:cNvPr id="518" name="Google Shape;518;p17"/>
          <ns0:cNvGrpSpPr/>
          <ns0:nvPr/>
        </ns0:nvGrpSpPr>
        <ns0:grpSpPr>
          <ns1:xfrm>
            <ns1:off x="8163659" y="2116700"/>
            <ns1:ext cx="872930" cy="521466"/>
            <ns1:chOff x="8888164" y="3664351"/>
            <ns1:chExt cx="872930" cy="521466"/>
          </ns1:xfrm>
        </ns0:grpSpPr>
        <ns0:sp>
          <ns0:nvSpPr>
            <ns0:cNvPr id="519" name="Google Shape;519;p17"/>
            <ns0:cNvSpPr/>
            <ns0:nvPr/>
          </ns0:nvSpPr>
          <ns0:spPr>
            <ns1:xfrm>
              <ns1:off x="8888164" y="3754930"/>
              <ns1:ext cx="599914" cy="1728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0" name="Google Shape;520;p17"/>
            <ns0:cNvSpPr/>
            <ns0:nvPr/>
          </ns0:nvSpPr>
          <ns0:spPr>
            <ns1:xfrm>
              <ns1:off x="8888164" y="3922475"/>
              <ns1:ext cx="599914" cy="172888"/>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1" name="Google Shape;521;p17"/>
            <ns0:cNvSpPr/>
            <ns0:nvPr/>
          </ns0:nvSpPr>
          <ns0:spPr>
            <ns1:xfrm>
              <ns1:off x="9488078" y="3664351"/>
              <ns1:ext cx="273016" cy="263342"/>
            </ns1:xfrm>
            <ns1:prstGeom prst="rtTriangl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2" name="Google Shape;522;p17"/>
            <ns0:cNvSpPr/>
            <ns0:nvPr/>
          </ns0:nvSpPr>
          <ns0:spPr>
            <ns1:xfrm flipH="1" rot="10800000">
              <ns1:off x="9488078" y="3922475"/>
              <ns1:ext cx="273016" cy="263342"/>
            </ns1:xfrm>
            <ns1:prstGeom prst="rtTriangle">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grpSp>
        <ns0:nvGrpSpPr>
          <ns0:cNvPr id="523" name="Google Shape;523;p17"/>
          <ns0:cNvGrpSpPr/>
          <ns0:nvPr/>
        </ns0:nvGrpSpPr>
        <ns0:grpSpPr>
          <ns1:xfrm>
            <ns1:off x="7039675" y="5702267"/>
            <ns1:ext cx="1045644" cy="880520"/>
            <ns1:chOff x="6804450" y="5426454"/>
            <ns1:chExt cx="1045644" cy="880520"/>
          </ns1:xfrm>
        </ns0:grpSpPr>
        <ns0:sp>
          <ns0:nvSpPr>
            <ns0:cNvPr id="524" name="Google Shape;524;p17"/>
            <ns0:cNvSpPr/>
            <ns0:nvPr/>
          </ns0:nvSpPr>
          <ns0:spPr>
            <ns1:xfrm rot="5400000">
              <ns1:off x="6755400" y="5666300"/>
              <ns1:ext cx="607200" cy="1821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5" name="Google Shape;525;p17"/>
            <ns0:cNvSpPr/>
            <ns0:nvPr/>
          </ns0:nvSpPr>
          <ns0:spPr>
            <ns1:xfrm>
              <ns1:off x="6977175" y="5876097"/>
              <ns1:ext cx="657000" cy="1728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6" name="Google Shape;526;p17"/>
            <ns0:cNvSpPr/>
            <ns0:nvPr/>
          </ns0:nvSpPr>
          <ns0:spPr>
            <ns1:xfrm>
              <ns1:off x="6941924" y="6043572"/>
              <ns1:ext cx="670500" cy="172800"/>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7" name="Google Shape;527;p17"/>
            <ns0:cNvSpPr/>
            <ns0:nvPr/>
          </ns0:nvSpPr>
          <ns0:spPr>
            <ns1:xfrm>
              <ns1:off x="7577094" y="5785508"/>
              <ns1:ext cx="273000" cy="263400"/>
            </ns1:xfrm>
            <ns1:prstGeom prst="rtTriangl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8" name="Google Shape;528;p17"/>
            <ns0:cNvSpPr/>
            <ns0:nvPr/>
          </ns0:nvSpPr>
          <ns0:spPr>
            <ns1:xfrm flipH="1" rot="10800000">
              <ns1:off x="7577094" y="6043574"/>
              <ns1:ext cx="273000" cy="263400"/>
            </ns1:xfrm>
            <ns1:prstGeom prst="rtTriangle">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9" name="Google Shape;529;p17"/>
            <ns0:cNvSpPr/>
            <ns0:nvPr/>
          </ns0:nvSpPr>
          <ns0:spPr>
            <ns1:xfrm rot="5400000">
              <ns1:off x="6489743" y="5741161"/>
              <ns1:ext cx="792913" cy="163499"/>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sp>
        <ns0:nvSpPr>
          <ns0:cNvPr id="530" name="Google Shape;530;p17"/>
          <ns0:cNvSpPr/>
          <ns0:nvPr/>
        </ns0:nvSpPr>
        <ns0:spPr>
          <ns1:xfrm>
            <ns1:off x="6217975" y="2050784"/>
            <ns1:ext cx="1945800" cy="3785100"/>
          </ns1:xfrm>
          <ns1:prstGeom prst="rect">
            <ns1:avLst/>
          </ns1:prstGeom>
          <ns1:solidFill>
            <ns1:schemeClr val="lt1"/>
          </ns1:solidFill>
          <ns1:ln cap="flat" cmpd="sng" w="285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31" name="Google Shape;531;p17"/>
          <ns0:cNvSpPr/>
          <ns0:nvPr/>
        </ns0:nvSpPr>
        <ns0:spPr>
          <ns1:xfrm>
            <ns1:off x="1545517" y="2050784"/>
            <ns1:ext cx="1815000" cy="1796100"/>
          </ns1:xfrm>
          <ns1:prstGeom prst="rect">
            <ns1:avLst/>
          </ns1:prstGeom>
          <ns1:solidFill>
            <ns1:schemeClr val="accent4"/>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Majisemi audience acquisition slot</ns1:t>
            </ns1:r>
            <ns1:endParaRPr b="0" i="0" sz="1050" u="none" cap="none" strike="noStrike">
              <ns1:solidFill>
                <ns1:schemeClr val="lt1"/>
              </ns1:solidFill>
              <ns1:latin typeface="BIZ UDPGothic"/>
              <ns1:ea typeface="BIZ UDPGothic"/>
              <ns1:cs typeface="BIZ UDPGothic"/>
              <ns1:sym typeface="BIZ UDPGothic"/>
            </ns1:endParaRPr>
          </ns1:p>
        </ns0:txBody>
      </ns0:sp>
      <ns0:pic>
        <ns0:nvPicPr>
          <ns0:cNvPr id="532" name="Google Shape;532;p17"/>
          <ns0:cNvPicPr preferRelativeResize="0"/>
          <ns0:nvPr/>
        </ns0:nvPicPr>
        <ns0:blipFill rotWithShape="1">
          <ns1:blip ns2:embed="rId3">
            <ns1:alphaModFix/>
          </ns1:blip>
          <ns1:srcRect b="24545" l="0" r="0" t="0"/>
          <ns1:stretch/>
        </ns0:blipFill>
        <ns0:spPr>
          <ns1:xfrm>
            <ns1:off x="1789408" y="2181629"/>
            <ns1:ext cx="1351152" cy="1204658"/>
          </ns1:xfrm>
          <ns1:prstGeom prst="rect">
            <ns1:avLst/>
          </ns1:prstGeom>
          <ns1:noFill/>
          <ns1:ln>
            <ns1:noFill/>
          </ns1:ln>
        </ns0:spPr>
      </ns0:pic>
      <ns0:sp>
        <ns0:nvSpPr>
          <ns0:cNvPr id="533" name="Google Shape;533;p17"/>
          <ns0:cNvSpPr/>
          <ns0:nvPr/>
        </ns0:nvSpPr>
        <ns0:spPr>
          <ns1:xfrm>
            <ns1:off x="3325100" y="2684168"/>
            <ns1:ext cx="670500" cy="529500"/>
          </ns1:xfrm>
          <ns1:prstGeom prst="rightArrow">
            <ns1:avLst>
              <ns1:gd fmla="val 50000" name="adj1"/>
              <ns1:gd fmla="val 5000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34" name="Google Shape;534;p17"/>
          <ns0:cNvSpPr txBox="1"/>
          <ns0:nvPr/>
        </ns0:nvSpPr>
        <ns0:spPr>
          <ns1:xfrm>
            <ns1:off x="1224455" y="1593033"/>
            <ns1:ext cx="2432100" cy="369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Audience acquisition page creation &amp; publication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35" name="Google Shape;535;p17"/>
          <ns0:cNvSpPr/>
          <ns0:nvPr/>
        </ns0:nvSpPr>
        <ns0:spPr>
          <ns1:xfrm>
            <ns1:off x="1545517" y="4039618"/>
            <ns1:ext cx="1815000" cy="1796100"/>
          </ns1:xfrm>
          <ns1:prstGeom prst="rect">
            <ns1:avLst/>
          </ns1:prstGeom>
          <ns1:solidFill>
            <ns1:srgbClr val="F6D83E"/>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Your audience acquisition slot</ns1:t>
            </ns1:r>
            <ns1:endParaRPr b="0" i="0" sz="1050" u="none" cap="none" strike="noStrike">
              <ns1:solidFill>
                <ns1:schemeClr val="accent4"/>
              </ns1:solidFill>
              <ns1:latin typeface="BIZ UDPGothic"/>
              <ns1:ea typeface="BIZ UDPGothic"/>
              <ns1:cs typeface="BIZ UDPGothic"/>
              <ns1:sym typeface="BIZ UDPGothic"/>
            </ns1:endParaRPr>
          </ns1:p>
        </ns0:txBody>
      </ns0:sp>
      <ns0:pic>
        <ns0:nvPicPr>
          <ns0:cNvPr id="536" name="Google Shape;536;p17"/>
          <ns0:cNvPicPr preferRelativeResize="0"/>
          <ns0:nvPr/>
        </ns0:nvPicPr>
        <ns0:blipFill rotWithShape="1">
          <ns1:blip ns2:embed="rId3">
            <ns1:alphaModFix/>
          </ns1:blip>
          <ns1:srcRect b="24545" l="0" r="0" t="0"/>
          <ns1:stretch/>
        </ns0:blipFill>
        <ns0:spPr>
          <ns1:xfrm>
            <ns1:off x="1789408" y="4170463"/>
            <ns1:ext cx="1351152" cy="1204658"/>
          </ns1:xfrm>
          <ns1:prstGeom prst="rect">
            <ns1:avLst/>
          </ns1:prstGeom>
          <ns1:noFill/>
          <ns1:ln>
            <ns1:noFill/>
          </ns1:ln>
        </ns0:spPr>
      </ns0:pic>
      <ns0:sp>
        <ns0:nvSpPr>
          <ns0:cNvPr id="537" name="Google Shape;537;p17"/>
          <ns0:cNvSpPr/>
          <ns0:nvPr/>
        </ns0:nvSpPr>
        <ns0:spPr>
          <ns1:xfrm>
            <ns1:off x="3324125" y="4672993"/>
            <ns1:ext cx="657000" cy="529500"/>
          </ns1:xfrm>
          <ns1:prstGeom prst="rightArrow">
            <ns1:avLst>
              <ns1:gd fmla="val 50000" name="adj1"/>
              <ns1:gd fmla="val 50000" name="adj2"/>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38" name="Google Shape;538;p17"/>
          <ns0:cNvSpPr txBox="1"/>
          <ns0:nvPr/>
        </ns0:nvSpPr>
        <ns0:spPr>
          <ns1:xfrm>
            <ns1:off x="3108268" y="4046585"/>
            <ns1:ext cx="11292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After publication</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provide</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will be provided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39" name="Google Shape;539;p17"/>
          <ns0:cNvSpPr/>
          <ns0:nvPr/>
        </ns0:nvSpPr>
        <ns0:spPr>
          <ns1:xfrm>
            <ns1:off x="3977589" y="2050784"/>
            <ns1:ext cx="1815000" cy="1796100"/>
          </ns1:xfrm>
          <ns1:prstGeom prst="rect">
            <ns1:avLst/>
          </ns1:prstGeom>
          <ns1:solidFill>
            <ns1:schemeClr val="accent4"/>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Attracting customers with Majisemi</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40" name="Google Shape;540;p17"/>
          <ns0:cNvSpPr/>
          <ns0:nvPr/>
        </ns0:nvSpPr>
        <ns0:spPr>
          <ns1:xfrm>
            <ns1:off x="3977589" y="4039618"/>
            <ns1:ext cx="1815000" cy="1796100"/>
          </ns1:xfrm>
          <ns1:prstGeom prst="rect">
            <ns1:avLst/>
          </ns1:prstGeom>
          <ns1:solidFill>
            <ns1:srgbClr val="F6D83E"/>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Attract customers through your company's house list and website, etc.</ns1:t>
            </ns1:r>
            <ns1:endParaRPr b="0" i="0" sz="1050" u="none" cap="none" strike="noStrike">
              <ns1:solidFill>
                <ns1:schemeClr val="accent4"/>
              </ns1:solidFill>
              <ns1:latin typeface="BIZ UDPGothic"/>
              <ns1:ea typeface="BIZ UDPGothic"/>
              <ns1:cs typeface="BIZ UDPGothic"/>
              <ns1:sym typeface="BIZ UDPGothic"/>
            </ns1:endParaRPr>
          </ns1:p>
        </ns0:txBody>
      </ns0:sp>
      <ns0:pic>
        <ns0:nvPicPr>
          <ns0:cNvPr descr="ダイアグラム が含まれている画像&#10;&#10;自動的に生成された説明" id="541" name="Google Shape;541;p17"/>
          <ns0:cNvPicPr preferRelativeResize="0"/>
          <ns0:nvPr/>
        </ns0:nvPicPr>
        <ns0:blipFill rotWithShape="1">
          <ns1:blip ns2:embed="rId4">
            <ns1:alphaModFix/>
          </ns1:blip>
          <ns1:srcRect b="0" l="0" r="0" t="0"/>
          <ns1:stretch/>
        </ns0:blipFill>
        <ns0:spPr>
          <ns1:xfrm>
            <ns1:off x="4146468" y="1818260"/>
            <ns1:ext cx="1807400" cy="1715513"/>
          </ns1:xfrm>
          <ns1:prstGeom prst="rect">
            <ns1:avLst/>
          </ns1:prstGeom>
          <ns1:noFill/>
          <ns1:ln>
            <ns1:noFill/>
          </ns1:ln>
          <ns1:effectLst>
            <ns1:outerShdw blurRad="50800" rotWithShape="0" algn="t" dir="5400000" dist="38100">
              <ns1:srgbClr val="000000">
                <ns1:alpha val="40000"/>
              </ns1:srgbClr>
            </ns1:outerShdw>
          </ns1:effectLst>
        </ns0:spPr>
      </ns0:pic>
      <ns0:pic>
        <ns0:nvPicPr>
          <ns0:cNvPr descr="ダイアグラム が含まれている画像&#10;&#10;自動的に生成された説明" id="542" name="Google Shape;542;p17"/>
          <ns0:cNvPicPr preferRelativeResize="0"/>
          <ns0:nvPr/>
        </ns0:nvPicPr>
        <ns0:blipFill rotWithShape="1">
          <ns1:blip ns2:embed="rId4">
            <ns1:alphaModFix/>
          </ns1:blip>
          <ns1:srcRect b="0" l="0" r="0" t="0"/>
          <ns1:stretch/>
        </ns0:blipFill>
        <ns0:spPr>
          <ns1:xfrm>
            <ns1:off x="4169148" y="3745124"/>
            <ns1:ext cx="1807400" cy="1715513"/>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543" name="Google Shape;543;p17"/>
          <ns0:cNvSpPr/>
          <ns0:nvPr/>
        </ns0:nvSpPr>
        <ns0:spPr>
          <ns1:xfrm>
            <ns1:off x="5714676" y="2705268"/>
            <ns1:ext cx="670500" cy="529500"/>
          </ns1:xfrm>
          <ns1:prstGeom prst="rightArrow">
            <ns1:avLst>
              <ns1:gd fmla="val 50000" name="adj1"/>
              <ns1:gd fmla="val 5000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44" name="Google Shape;544;p17"/>
          <ns0:cNvSpPr/>
          <ns0:nvPr/>
        </ns0:nvSpPr>
        <ns0:spPr>
          <ns1:xfrm>
            <ns1:off x="5700174" y="4694118"/>
            <ns1:ext cx="670500" cy="529500"/>
          </ns1:xfrm>
          <ns1:prstGeom prst="rightArrow">
            <ns1:avLst>
              <ns1:gd fmla="val 50000" name="adj1"/>
              <ns1:gd fmla="val 50000" name="adj2"/>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45" name="Google Shape;545;p17"/>
          <ns0:cNvSpPr/>
          <ns0:nvPr/>
        </ns0:nvSpPr>
        <ns0:spPr>
          <ns1:xfrm>
            <ns1:off x="6368425" y="2202531"/>
            <ns1:ext cx="1644900" cy="17409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Majisemi slot</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Applicant data</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46" name="Google Shape;546;p17"/>
          <ns0:cNvSpPr/>
          <ns0:nvPr/>
        </ns0:nvSpPr>
        <ns0:spPr>
          <ns1:xfrm>
            <ns1:off x="6368425" y="3933778"/>
            <ns1:ext cx="1644900" cy="1740900"/>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Your audience acquisition slot</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Applicant data</ns1:t>
            </ns1:r>
            <ns1:endParaRPr b="0" i="0" sz="1050" u="none" cap="none" strike="noStrike">
              <ns1:solidFill>
                <ns1:schemeClr val="accent4"/>
              </ns1:solidFill>
              <ns1:latin typeface="BIZ UDPGothic"/>
              <ns1:ea typeface="BIZ UDPGothic"/>
              <ns1:cs typeface="BIZ UDPGothic"/>
              <ns1:sym typeface="BIZ UDPGothic"/>
            </ns1:endParaRPr>
          </ns1:p>
        </ns0:txBody>
      </ns0:sp>
      <ns0:sp>
        <ns0:nvSpPr>
          <ns0:cNvPr id="547" name="Google Shape;547;p17"/>
          <ns0:cNvSpPr txBox="1"/>
          <ns0:nvPr/>
        </ns0:nvSpPr>
        <ns0:spPr>
          <ns1:xfrm>
            <ns1:off x="6218782" y="1590800"/>
            <ns1:ext cx="1944900" cy="369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Majisemi management screen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48" name="Google Shape;548;p17"/>
          <ns0:cNvSpPr txBox="1"/>
          <ns0:nvPr/>
        </ns0:nvSpPr>
        <ns0:spPr>
          <ns1:xfrm>
            <ns1:off x="8900641" y="6543166"/>
            <ns1:ext cx="2326800" cy="215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8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*Excludes disqualified applicants and those on the waiting list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49" name="Google Shape;549;p17"/>
          <ns0:cNvSpPr/>
          <ns0:nvPr/>
        </ns0:nvSpPr>
        <ns0:spPr>
          <ns1:xfrm>
            <ns1:off x="8303375" y="2885093"/>
            <ns1:ext cx="3393600" cy="3393600"/>
          </ns1:xfrm>
          <ns1:prstGeom prst="ellipse">
            <ns1:avLst/>
          </ns1:prstGeom>
          <ns1:solidFill>
            <ns1:schemeClr val="accent4"/>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550" name="Google Shape;550;p17"/>
          <ns0:cNvSpPr txBox="1"/>
          <ns0:nvPr/>
        </ns0:nvSpPr>
        <ns0:spPr>
          <ns1:xfrm>
            <ns1:off x="8303375" y="3219673"/>
            <ns1:ext cx="3393600" cy="281771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Applications to your customer acquisition slot</ns1:t>
            </ns1:r>
            <ns1:endParaRPr b="1"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Applications are</ns1:t>
            </ns1:r>
            <ns1:endParaRPr b="1"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2300" u="none" cap="none" strike="noStrike">
                <ns1:solidFill>
                  <ns1:schemeClr val="accent5"/>
                </ns1:solidFill>
                <ns1:latin typeface="BIZ UDPGothic"/>
                <ns1:ea typeface="BIZ UDPGothic"/>
                <ns1:cs typeface="BIZ UDPGothic"/>
                <ns1:sym typeface="BIZ UDPGothic"/>
              </ns1:rPr>
              <ns1:t>not subject to charges, regardless of the number!</ns1:t>
            </ns1:r>
            <ns1:endParaRPr b="1" i="0" sz="23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For nurturing your existing</ns1:t>
            </ns1:r>
            <ns1:endParaRPr b="0" i="0" sz="14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house list nurturing,</ns1:t>
            </ns1:r>
            <ns1:endParaRPr b="0" i="0" sz="14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reviving dormant customers,</ns1:t>
            </ns1:r>
            <ns1:endParaRPr b="0" i="0" sz="14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and acquiring new leads th</ns1:t>
            </ns1:r>
            <ns1:r>
              <ns1:rPr b="0" i="0" lang="ja-JP" sz="1400" u="none" cap="none" strike="noStrike">
                <ns1:solidFill>
                  <ns1:schemeClr val="lt1"/>
                </ns1:solidFill>
                <ns1:latin typeface="BIZ UDPGothic"/>
                <ns1:ea typeface="BIZ UDPGothic"/>
                <ns1:cs typeface="BIZ UDPGothic"/>
                <ns1:sym typeface="BIZ UDPGothic"/>
              </ns1:rPr>
              <ns1:t>rough your website, etc.,</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please make full use of this!</ns1:t>
            </ns1:r>
            <ns1:endParaRPr b="1" i="0" sz="1800" u="none" cap="none" strike="noStrike">
              <ns1:solidFill>
                <ns1:schemeClr val="lt1"/>
              </ns1:solidFill>
              <ns1:latin typeface="BIZ UDPGothic"/>
              <ns1:ea typeface="BIZ UDPGothic"/>
              <ns1:cs typeface="BIZ UDPGothic"/>
              <ns1:sym typeface="BIZ UDPGothic"/>
            </ns1:endParaRPr>
          </ns1:p>
        </ns0:txBody>
      </ns0:sp>
      <ns0:cxnSp>
        <ns0:nvCxnSpPr>
          <ns0:cNvPr id="551" name="Google Shape;551;p17"/>
          <ns0:cNvCxnSpPr/>
          <ns0:nvPr/>
        </ns0:nvCxnSpPr>
        <ns0:spPr>
          <ns1:xfrm>
            <ns1:off x="8574096" y="4305580"/>
            <ns1:ext cx="2728500" cy="0"/>
          </ns1:xfrm>
          <ns1:prstGeom prst="straightConnector1">
            <ns1:avLst/>
          </ns1:prstGeom>
          <ns1:noFill/>
          <ns1:ln cap="flat" cmpd="sng" w="12700">
            <ns1:solidFill>
              <ns1:schemeClr val="lt1"/>
            </ns1:solidFill>
            <ns1:prstDash val="dash"/>
            <ns1:miter lim="800000"/>
            <ns1:headEnd len="sm" w="sm" type="none"/>
            <ns1:tailEnd len="sm" w="sm" type="none"/>
          </ns1:ln>
        </ns0:spPr>
      </ns0:cxnSp>
      <ns0:cxnSp>
        <ns0:nvCxnSpPr>
          <ns0:cNvPr id="552" name="Google Shape;552;p17"/>
          <ns0:cNvCxnSpPr/>
          <ns0:nvPr/>
        </ns0:nvCxnSpPr>
        <ns0:spPr>
          <ns1:xfrm>
            <ns1:off x="7691825" y="4850768"/>
            <ns1:ext cx="1110900" cy="113400"/>
          </ns1:xfrm>
          <ns1:prstGeom prst="straightConnector1">
            <ns1:avLst/>
          </ns1:prstGeom>
          <ns1:noFill/>
          <ns1:ln cap="flat" cmpd="sng" w="38100">
            <ns1:solidFill>
              <ns1:schemeClr val="accent4"/>
            </ns1:solidFill>
            <ns1:prstDash val="solid"/>
            <ns1:miter lim="800000"/>
            <ns1:headEnd len="sm" w="sm" type="none"/>
            <ns1:tailEnd len="sm" w="sm" type="none"/>
          </ns1:ln>
        </ns0:spPr>
      </ns0:cxnSp>
      <ns0:sp>
        <ns0:nvSpPr>
          <ns0:cNvPr id="553" name="Google Shape;553;p17"/>
          <ns0:cNvSpPr/>
          <ns0:nvPr/>
        </ns0:nvSpPr>
        <ns0:spPr>
          <ns1:xfrm>
            <ns1:off x="907926" y="3647944"/>
            <ns1:ext cx="635100" cy="529500"/>
          </ns1:xfrm>
          <ns1:prstGeom prst="rightArrow">
            <ns1:avLst>
              <ns1:gd fmla="val 50000" name="adj1"/>
              <ns1:gd fmla="val 5000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54" name="Google Shape;554;p17"/>
          <ns0:cNvSpPr/>
          <ns0:nvPr/>
        </ns0:nvSpPr>
        <ns0:spPr>
          <ns1:xfrm>
            <ns1:off x="495028" y="2889369"/>
            <ns1:ext cx="657000" cy="2046600"/>
          </ns1:xfrm>
          <ns1:prstGeom prst="rect">
            <ns1:avLst/>
          </ns1:prstGeom>
          <ns1:solidFill>
            <ns1:schemeClr val="lt1"/>
          </ns1:solidFill>
          <ns1:ln cap="flat" cmpd="sng" w="285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Plan finalized</ns1:t>
            </ns1:r>
            <ns1:endParaRPr b="0" i="0" sz="1600" u="none" cap="none" strike="noStrike">
              <ns1:solidFill>
                <ns1:schemeClr val="accent4"/>
              </ns1:solidFill>
              <ns1:latin typeface="BIZ UDPGothic"/>
              <ns1:ea typeface="BIZ UDPGothic"/>
              <ns1:cs typeface="BIZ UDPGothic"/>
              <ns1:sym typeface="BIZ UDPGothic"/>
            </ns1:endParaRPr>
          </ns1:p>
        </ns0:txBody>
      </ns0:sp>
      <ns0:sp>
        <ns0:nvSpPr>
          <ns0:cNvPr id="555" name="Google Shape;555;p17"/>
          <ns0:cNvSpPr/>
          <ns0:nvPr/>
        </ns0:nvSpPr>
        <ns0:spPr>
          <ns1:xfrm>
            <ns1:off x="9073380" y="2459600"/>
            <ns1:ext cx="1863300" cy="51030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Distribution of participation URL</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56" name="Google Shape;556;p17"/>
          <ns0:cNvSpPr/>
          <ns0:nvPr/>
        </ns0:nvSpPr>
        <ns0:spPr>
          <ns1:xfrm>
            <ns1:off x="9073380" y="1633641"/>
            <ns1:ext cx="1863300" cy="773700"/>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Reminder distribution 1 week before &amp; the day before</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557" name="Google Shape;557;p17"/>
          <ns0:cNvGrpSpPr/>
          <ns0:nvPr/>
        </ns0:nvGrpSpPr>
        <ns0:grpSpPr>
          <ns1:xfrm rot="1382724">
            <ns1:off x="10928551" y="1974832"/>
            <ns1:ext cx="482728" cy="578233"/>
            <ns1:chOff x="5943600" y="6791161"/>
            <ns1:chExt cx="1056873" cy="1265969"/>
          </ns1:xfrm>
        </ns0:grpSpPr>
        <ns0:sp>
          <ns0:nvSpPr>
            <ns0:cNvPr id="558" name="Google Shape;558;p17"/>
            <ns0:cNvSpPr/>
            <ns0:nvPr/>
          </ns0:nvSpPr>
          <ns0:spPr>
            <ns1:xfrm>
              <ns1:off x="5943600" y="7315200"/>
              <ns1:ext cx="1049798" cy="74193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Arial"/>
                <ns1:ea typeface="Arial"/>
                <ns1:cs typeface="Arial"/>
                <ns1:sym typeface="Arial"/>
              </ns1:endParaRPr>
            </ns1:p>
          </ns0:txBody>
        </ns0:sp>
        <ns0:sp>
          <ns0:nvSpPr>
            <ns0:cNvPr id="559" name="Google Shape;559;p17"/>
            <ns0:cNvSpPr/>
            <ns0:nvPr/>
          </ns0:nvSpPr>
          <ns0:spPr>
            <ns1:xfrm rot="-2700000">
              <ns1:off x="6098378" y="6945936"/>
              <ns1:ext cx="747320" cy="747320"/>
            </ns1:xfrm>
            <ns1:prstGeom prst="rtTriangle">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Arial"/>
                <ns1:ea typeface="Arial"/>
                <ns1:cs typeface="Arial"/>
                <ns1:sym typeface="Arial"/>
              </ns1:endParaRPr>
            </ns1:p>
          </ns0:txBody>
        </ns0:sp>
      </ns0:grpSp>
      <ns0:sp>
        <ns0:nvSpPr>
          <ns0:cNvPr id="560" name="Google Shape;560;p17"/>
          <ns0:cNvSpPr/>
          <ns0:nvPr/>
        </ns0:nvSpPr>
        <ns0:spPr>
          <ns1:xfrm>
            <ns1:off x="8822307" y="6082055"/>
            <ns1:ext cx="2389200" cy="46110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Delivery of all leads to your company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1" name="Google Shape;561;p17"/>
          <ns0:cNvSpPr/>
          <ns0:nvPr/>
        </ns0:nvSpPr>
        <ns0:spPr>
          <ns1:xfrm>
            <ns1:off x="1543026" y="4039618"/>
            <ns1:ext cx="1815000" cy="1796100"/>
          </ns1:xfrm>
          <ns1:prstGeom prst="rect">
            <ns1:avLst/>
          </ns1:prstGeom>
          <ns1:noFill/>
          <ns1:ln cap="flat" cmpd="sng" w="28575">
            <ns1:solidFill>
              <ns1:schemeClr val="accent2"/>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cxnSp>
        <ns0:nvCxnSpPr>
          <ns0:cNvPr id="562" name="Google Shape;562;p17"/>
          <ns0:cNvCxnSpPr>
            <ns1:stCxn id="531" idx="2"/>
          </ns0:cNvCxnSpPr>
          <ns0:nvPr/>
        </ns0:nvCxnSpPr>
        <ns0:spPr>
          <ns1:xfrm>
            <ns1:off x="2453017" y="3846884"/>
            <ns1:ext cx="230700" cy="375600"/>
          </ns1:xfrm>
          <ns1:prstGeom prst="straightConnector1">
            <ns1:avLst/>
          </ns1:prstGeom>
          <ns1:noFill/>
          <ns1:ln cap="flat" cmpd="sng" w="28575">
            <ns1:solidFill>
              <ns1:schemeClr val="accent2"/>
            </ns1:solidFill>
            <ns1:prstDash val="solid"/>
            <ns1:round/>
            <ns1:headEnd len="sm" w="sm" type="none"/>
            <ns1:tailEnd len="med" w="med" type="oval"/>
          </ns1:ln>
        </ns0:spPr>
      </ns0:cxnSp>
      <ns0:sp>
        <ns0:nvSpPr>
          <ns0:cNvPr id="563" name="Google Shape;563;p17"/>
          <ns0:cNvSpPr txBox="1"/>
          <ns0:nvPr/>
        </ns0:nvSpPr>
        <ns0:spPr>
          <ns1:xfrm>
            <ns1:off x="2740560" y="6063371"/>
            <ns1:ext cx="3178200" cy="461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create a dedicated customer acquisition site URL for you</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create a dedicated customer acquisition site URL for your company.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4" name="Google Shape;564;p17"/>
          <ns0:cNvSpPr txBox="1"/>
          <ns0:nvPr/>
        </ns0:nvSpPr>
        <ns0:spPr>
          <ns1:xfrm>
            <ns1:off x="3977589" y="1595020"/>
            <ns1:ext cx="1815000"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Attracting attendees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5" name="Google Shape;565;p17"/>
          <ns0:cNvSpPr/>
          <ns0:nvPr/>
        </ns0:nvSpPr>
        <ns0:spPr>
          <ns1:xfrm>
            <ns1:off x="5181012" y="1018525"/>
            <ns1:ext cx="3654039" cy="383246"/>
          </ns1:xfrm>
          <ns1:prstGeom prst="rect">
            <ns1:avLst/>
          </ns1:prstGeom>
          <ns1:solidFill>
            <ns1:schemeClr val="accent5"/>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66" name="Google Shape;566;p17"/>
          <ns0:cNvSpPr/>
          <ns0:nvPr/>
        </ns0:nvSpPr>
        <ns0:spPr>
          <ns1:xfrm>
            <ns1:off x="2590727" y="1006095"/>
            <ns1:ext cx="2086993" cy="407960"/>
          </ns1:xfrm>
          <ns1:prstGeom prst="rect">
            <ns1:avLst/>
          </ns1:prstGeom>
          <ns1:solidFill>
            <ns1:schemeClr val="accent4"/>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67" name="Google Shape;567;p17"/>
          <ns0:cNvSpPr txBox="1"/>
          <ns0:nvPr/>
        </ns0:nvSpPr>
        <ns0:spPr>
          <ns1:xfrm>
            <ns1:off x="344450" y="874433"/>
            <ns1:ext cx="11412600" cy="4938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36363"/>
              </ns1:lnSpc>
              <ns1:spcBef>
                <ns1:spcPts val="0"/>
              </ns1:spcBef>
              <ns1:spcAft>
                <ns1:spcPts val="0"/>
              </ns1:spcAft>
              <ns1:buClr>
                <ns1:srgbClr val="000000"/>
              </ns1:buClr>
              <ns1:buSzPts val="3600"/>
              <ns1:buFont typeface="Arial"/>
              <ns1:buNone/>
            </ns1:pPr>
            <ns1:r>
              <ns1:rPr b="0" i="0" lang="ja-JP" sz="2000" u="none" cap="none" strike="noStrike">
                <ns1:solidFill>
                  <ns1:schemeClr val="accent4"/>
                </ns1:solidFill>
                <ns1:latin typeface="BIZ UDPGothic"/>
                <ns1:ea typeface="BIZ UDPGothic"/>
                <ns1:cs typeface="BIZ UDPGothic"/>
                <ns1:sym typeface="BIZ UDPGothic"/>
              </ns1:rPr>
              <ns1:t>In a single webin</ns1:t>
            </ns1:r>
            <ns1:r>
              <ns1:rPr b="1" i="0" lang="ja-JP" sz="2200" u="none" cap="none" strike="noStrike">
                <ns1:solidFill>
                  <ns1:schemeClr val="lt1"/>
                </ns1:solidFill>
                <ns1:latin typeface="BIZ UDPGothic"/>
                <ns1:ea typeface="BIZ UDPGothic"/>
                <ns1:cs typeface="BIZ UDPGothic"/>
                <ns1:sym typeface="BIZ UDPGothic"/>
              </ns1:rPr>
              <ns1:t>ar, it is possibl</ns1:t>
            </ns1:r>
            <ns1:r>
              <ns1:rPr b="0" i="0" lang="ja-JP" sz="2000" u="none" cap="none" strike="noStrike">
                <ns1:solidFill>
                  <ns1:schemeClr val="accent4"/>
                </ns1:solidFill>
                <ns1:latin typeface="BIZ UDPGothic"/>
                <ns1:ea typeface="BIZ UDPGothic"/>
                <ns1:cs typeface="BIZ UDPGothic"/>
                <ns1:sym typeface="BIZ UDPGothic"/>
              </ns1:rPr>
              <ns1:t>e to acquire new</ns1:t>
            </ns1:r>
            <ns1:r>
              <ns1:rPr b="1" i="0" lang="ja-JP" sz="2200" u="none" cap="none" strike="noStrike">
                <ns1:solidFill>
                  <ns1:schemeClr val="accent4"/>
                </ns1:solidFill>
                <ns1:latin typeface="BIZ UDPGothic"/>
                <ns1:ea typeface="BIZ UDPGothic"/>
                <ns1:cs typeface="BIZ UDPGothic"/>
                <ns1:sym typeface="BIZ UDPGothic"/>
              </ns1:rPr>
              <ns1:t> leads and nurtu</ns1:t>
            </ns1:r>
            <ns1:r>
              <ns1:rPr b="0" i="0" lang="ja-JP" sz="2200" u="none" cap="none" strike="noStrike">
                <ns1:solidFill>
                  <ns1:schemeClr val="accent4"/>
                </ns1:solidFill>
                <ns1:latin typeface="BIZ UDPGothic"/>
                <ns1:ea typeface="BIZ UDPGothic"/>
                <ns1:cs typeface="BIZ UDPGothic"/>
                <ns1:sym typeface="BIZ UDPGothic"/>
              </ns1:rPr>
              <ns1:t>re existing lead</ns1:t>
            </ns1:r>
            <ns1:r>
              <ns1:rPr b="0" i="0" lang="ja-JP" sz="2000" u="none" cap="none" strike="noStrike">
                <ns1:solidFill>
                  <ns1:schemeClr val="accent4"/>
                </ns1:solidFill>
                <ns1:latin typeface="BIZ UDPGothic"/>
                <ns1:ea typeface="BIZ UDPGothic"/>
                <ns1:cs typeface="BIZ UDPGothic"/>
                <ns1:sym typeface="BIZ UDPGothic"/>
              </ns1:rPr>
              <ns1:t>s simultaneously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8" name="Google Shape;568;p17"/>
          <ns0:cNvSpPr txBox="1"/>
          <ns0:nvPr/>
        </ns0:nvSpPr>
        <ns0:spPr>
          <ns1:xfrm>
            <ns1:off x="221196" y="101835"/>
            <ns1:ext cx="62304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569" name="Google Shape;569;p17"/>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570" name="Google Shape;570;p17"/>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571" name="Google Shape;571;p17"/>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572" name="Google Shape;572;p17"/>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573" name="Google Shape;573;p17"/>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8.xml><?xml version="1.0" encoding="utf-8"?>
<ns0:sld xmlns:ns0="http://schemas.openxmlformats.org/presentationml/2006/main" xmlns:ns1="http://schemas.openxmlformats.org/drawingml/2006/main">
  <ns0:cSld>
    <ns0:spTree>
      <ns0:nvGrpSpPr>
        <ns0:cNvPr id="578" name="Shape 578"/>
        <ns0:cNvGrpSpPr/>
        <ns0:nvPr/>
      </ns0:nvGrpSpPr>
      <ns0:grpSpPr>
        <ns1:xfrm>
          <ns1:off x="0" y="0"/>
          <ns1:ext cx="0" cy="0"/>
          <ns1:chOff x="0" y="0"/>
          <ns1:chExt cx="0" cy="0"/>
        </ns1:xfrm>
      </ns0:grpSpPr>
      <ns0:sp>
        <ns0:nvSpPr>
          <ns0:cNvPr id="579" name="Google Shape;579;p18"/>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Successful webinar case studies</ns1:t>
            </ns1:r>
            <ns1:endParaRPr b="0" i="0" sz="1400" u="none" cap="none" strike="noStrike">
              <ns1:solidFill>
                <ns1:srgbClr val="000000"/>
              </ns1:solidFill>
              <ns1:latin typeface="Arial"/>
              <ns1:ea typeface="Arial"/>
              <ns1:cs typeface="Arial"/>
              <ns1:sym typeface="Arial"/>
            </ns1:endParaRPr>
          </ns1:p>
        </ns0:txBody>
      </ns0:sp>
      <ns0:sp>
        <ns0:nvSpPr>
          <ns0:cNvPr id="580" name="Google Shape;580;p18"/>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Tree>
  </ns0:cSld>
  <ns0:clrMapOvr>
    <ns1:masterClrMapping/>
  </ns0:clrMapOvr>
</ns0:sld>
</file>

<file path=ppt/slides/slide19.xml><?xml version="1.0" encoding="utf-8"?>
<ns0:sld xmlns:ns0="http://schemas.openxmlformats.org/presentationml/2006/main" xmlns:ns1="http://schemas.openxmlformats.org/drawingml/2006/main">
  <ns0:cSld>
    <ns0:spTree>
      <ns0:nvGrpSpPr>
        <ns0:cNvPr id="585" name="Shape 585"/>
        <ns0:cNvGrpSpPr/>
        <ns0:nvPr/>
      </ns0:nvGrpSpPr>
      <ns0:grpSpPr>
        <ns1:xfrm>
          <ns1:off x="0" y="0"/>
          <ns1:ext cx="0" cy="0"/>
          <ns1:chOff x="0" y="0"/>
          <ns1:chExt cx="0" cy="0"/>
        </ns1:xfrm>
      </ns0:grpSpPr>
      <ns0:cxnSp>
        <ns0:nvCxnSpPr>
          <ns0:cNvPr id="586" name="Google Shape;586;p19"/>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587" name="Google Shape;587;p19"/>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88" name="Google Shape;588;p19"/>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1) "Changed the theme and achieved over 120 attendees" &lt;Company C&gt;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589" name="Google Shape;589;p19"/>
          <ns0:cNvSpPr txBox="1"/>
          <ns0:nvPr/>
        </ns0:nvSpPr>
        <ns0:spPr>
          <ns1:xfrm>
            <ns1:off x="525997" y="874428"/>
            <ns1:ext cx="11284500" cy="563227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Customer's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・Focus on server/infrastructure services, targeting SIer companies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・We are hosting webinars in-house but cannot attract attendees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・Even when we ask media to attract attendees, we fail to do so</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・Visitor (later transitioned to Majisemi Club)</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Response by Majisemi</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・Using know-how from hosting 1,000 webinars ann</ns1:t>
            </ns1:r>
            <ns1:br>
              <ns1:rPr b="0" i="0" lang="ja-JP" sz="2400" u="none" cap="none" strike="noStrike">
                <ns1:solidFill>
                  <ns1:schemeClr val="accent4"/>
                </ns1:solidFill>
                <ns1:latin typeface="BIZ UDPGothic"/>
                <ns1:ea typeface="BIZ UDPGothic"/>
                <ns1:cs typeface="BIZ UDPGothic"/>
                <ns1:sym typeface="BIZ UDPGothic"/>
              </ns1:rPr>
            </ns1:br>
            <ns1:r>
              <ns1:rPr b="0" i="0" lang="ja-JP" sz="2400" u="none" cap="none" strike="noStrike">
                <ns1:solidFill>
                  <ns1:schemeClr val="accent4"/>
                </ns1:solidFill>
                <ns1:latin typeface="BIZ UDPGothic"/>
                <ns1:ea typeface="BIZ UDPGothic"/>
                <ns1:cs typeface="BIZ UDPGothic"/>
                <ns1:sym typeface="BIZ UDPGothic"/>
              </ns1:rPr>
              <ns1:t>ually and tools such as 'trend analysis tool',</ns1:t>
            </ns1:r>
            <ns1:br>
              <ns1:rPr b="0" i="0" lang="ja-JP" sz="2400" u="none" cap="none" strike="noStrike">
                <ns1:solidFill>
                  <ns1:schemeClr val="accent4"/>
                </ns1:solidFill>
                <ns1:latin typeface="BIZ UDPGothic"/>
                <ns1:ea typeface="BIZ UDPGothic"/>
                <ns1:cs typeface="BIZ UDPGothic"/>
                <ns1:sym typeface="BIZ UDPGothic"/>
              </ns1:rPr>
            </ns1:br>
            <ns1:r>
              <ns1:rPr b="0" i="0" lang="ja-JP" sz="2400" u="none" cap="none" strike="noStrike">
                <ns1:solidFill>
                  <ns1:schemeClr val="accent4"/>
                </ns1:solidFill>
                <ns1:latin typeface="BIZ UDPGothic"/>
                <ns1:ea typeface="BIZ UDPGothic"/>
                <ns1:cs typeface="BIZ UDPGothic"/>
                <ns1:sym typeface="BIZ UDPGothic"/>
              </ns1:rPr>
              <ns1:t> Majisemi proposes 'attractive event planning'</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・Achieved attracting over 120 attendees</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590" name="Google Shape;590;p19"/>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591" name="Google Shape;591;p19"/>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xml><?xml version="1.0" encoding="utf-8"?>
<ns0:sld xmlns:ns0="http://schemas.openxmlformats.org/presentationml/2006/main" xmlns:ns1="http://schemas.openxmlformats.org/drawingml/2006/main">
  <ns0:cSld>
    <ns0:spTree>
      <ns0:nvGrpSpPr>
        <ns0:cNvPr id="111" name="Shape 111"/>
        <ns0:cNvGrpSpPr/>
        <ns0:nvPr/>
      </ns0:nvGrpSpPr>
      <ns0:grpSpPr>
        <ns1:xfrm>
          <ns1:off x="0" y="0"/>
          <ns1:ext cx="0" cy="0"/>
          <ns1:chOff x="0" y="0"/>
          <ns1:chExt cx="0" cy="0"/>
        </ns1:xfrm>
      </ns0:grpSpPr>
      <ns0:sp>
        <ns0:nvSpPr>
          <ns0:cNvPr id="112" name="Google Shape;112;p2"/>
          <ns0:cNvSpPr/>
          <ns0:nvPr/>
        </ns0:nvSpPr>
        <ns0:spPr>
          <ns1:xfrm>
            <ns1:off x="2554733" y="2508726"/>
            <ns1:ext cx="6937387" cy="217193"/>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113" name="Google Shape;113;p2"/>
          <ns0:cNvSpPr txBox="1"/>
          <ns0:nvPr>
            <ns0:ph idx="1" type="body"/>
          </ns0:nvPr>
        </ns0:nvSpPr>
        <ns0:spPr>
          <ns1:xfrm>
            <ns1:off x="2554734" y="1698342"/>
            <ns1:ext cx="7082532" cy="3243601"/>
          </ns1:xfrm>
          <ns1:prstGeom prst="rect">
            <ns1:avLst/>
          </ns1:prstGeom>
          <ns1:noFill/>
          <ns1:ln>
            <ns1:noFill/>
          </ns1:ln>
        </ns0:spPr>
        <ns0:txBody>
          <ns1:bodyPr anchorCtr="0" anchor="ctr" bIns="45700" lIns="91425" spcFirstLastPara="1" rIns="91425" wrap="square" tIns="45700">
            <ns1:noAutofit/>
          </ns1:bodyPr>
          <ns1:lstStyle/>
          <ns1:p>
            <ns1:pPr indent="0" lvl="0" marL="0" rtl="0" algn="l">
              <ns1:lnSpc>
                <ns1:spcPct val="200000"/>
              </ns1:lnSpc>
              <ns1:spcBef>
                <ns1:spcPts val="0"/>
              </ns1:spcBef>
              <ns1:spcAft>
                <ns1:spcPts val="0"/>
              </ns1:spcAft>
              <ns1:buClr>
                <ns1:schemeClr val="accent4"/>
              </ns1:buClr>
              <ns1:buSzPts val="1600"/>
              <ns1:buNone/>
            </ns1:pPr>
            <ns1:r>
              <ns1:rPr b="1" lang="ja-JP" sz="3600">
                <ns1:solidFill>
                  <ns1:schemeClr val="accent4"/>
                </ns1:solidFill>
                <ns1:latin typeface="BIZ UDPGothic"/>
                <ns1:ea typeface="BIZ UDPGothic"/>
                <ns1:cs typeface="BIZ UDPGothic"/>
                <ns1:sym typeface="BIZ UDPGothic"/>
              </ns1:rPr>
              <ns1:t>Purpose of today's meeting</ns1:t>
            </ns1:r>
            <ns1:endParaRPr sz="3600">
              <ns1:solidFill>
                <ns1:schemeClr val="accent4"/>
              </ns1:solidFill>
              <ns1:latin typeface="BIZ UDPGothic"/>
              <ns1:ea typeface="BIZ UDPGothic"/>
              <ns1:cs typeface="BIZ UDPGothic"/>
              <ns1:sym typeface="BIZ UDPGothic"/>
            </ns1:endParaRPr>
          </ns1:p>
          <ns1:p>
            <ns1:pPr indent="0" lvl="0" marL="0" rtl="0" algn="l">
              <ns1:lnSpc>
                <ns1:spcPct val="100000"/>
              </ns1:lnSpc>
              <ns1:spcBef>
                <ns1:spcPts val="0"/>
              </ns1:spcBef>
              <ns1:spcAft>
                <ns1:spcPts val="0"/>
              </ns1:spcAft>
              <ns1:buClr>
                <ns1:schemeClr val="accent4"/>
              </ns1:buClr>
              <ns1:buSzPts val="1600"/>
              <ns1:buNone/>
            </ns1:pPr>
            <ns1:r>
              <ns1:rPr lang="ja-JP" sz="1600">
                <ns1:solidFill>
                  <ns1:schemeClr val="accent4"/>
                </ns1:solidFill>
                <ns1:latin typeface="BIZ UDPGothic"/>
                <ns1:ea typeface="BIZ UDPGothic"/>
                <ns1:cs typeface="BIZ UDPGothic"/>
                <ns1:sym typeface="BIZ UDPGothic"/>
              </ns1:rPr>
              <ns1:t>For companies considering "Majisemi" for the first time, we will discuss the following topics.</ns1:t>
            </ns1:r>
            <ns1:endParaRPr sz="1600">
              <ns1:solidFill>
                <ns1:schemeClr val="accent4"/>
              </ns1:solidFill>
              <ns1:latin typeface="BIZ UDPGothic"/>
              <ns1:ea typeface="BIZ UDPGothic"/>
              <ns1:cs typeface="BIZ UDPGothic"/>
              <ns1:sym typeface="BIZ UDPGothic"/>
            </ns1:endParaRPr>
          </ns1:p>
          <ns1:p>
            <ns1:pPr indent="0" lvl="0" marL="0" rtl="0" algn="l">
              <ns1:lnSpc>
                <ns1:spcPct val="100000"/>
              </ns1:lnSpc>
              <ns1:spcBef>
                <ns1:spcPts val="0"/>
              </ns1:spcBef>
              <ns1:spcAft>
                <ns1:spcPts val="0"/>
              </ns1:spcAft>
              <ns1:buClr>
                <ns1:schemeClr val="accent4"/>
              </ns1:buClr>
              <ns1:buSzPts val="1600"/>
              <ns1:buNone/>
            </ns1:pPr>
            <ns1:r>
              <ns1:t/>
            </ns1:r>
            <ns1:endParaRPr sz="1600">
              <ns1:solidFill>
                <ns1:schemeClr val="accent4"/>
              </ns1:solidFill>
              <ns1:latin typeface="BIZ UDPGothic"/>
              <ns1:ea typeface="BIZ UDPGothic"/>
              <ns1:cs typeface="BIZ UDPGothic"/>
              <ns1:sym typeface="BIZ UDPGothic"/>
            </ns1:endParaRPr>
          </ns1:p>
          <ns1:p>
            <ns1:pPr indent="-457200" lvl="0" marL="457200" rtl="0" algn="l">
              <ns1:lnSpc>
                <ns1:spcPct val="150000"/>
              </ns1:lnSpc>
              <ns1:spcBef>
                <ns1:spcPts val="0"/>
              </ns1:spcBef>
              <ns1:spcAft>
                <ns1:spcPts val="0"/>
              </ns1:spcAft>
              <ns1:buClr>
                <ns1:schemeClr val="accent4"/>
              </ns1:buClr>
              <ns1:buSzPts val="1600"/>
              <ns1:buFont typeface="BIZ UDPGothic"/>
              <ns1:buAutoNum type="arabicPeriod"/>
            </ns1:pPr>
            <ns1:r>
              <ns1:rPr b="1" lang="ja-JP" sz="2400">
                <ns1:solidFill>
                  <ns1:schemeClr val="accent4"/>
                </ns1:solidFill>
                <ns1:latin typeface="BIZ UDPGothic"/>
                <ns1:ea typeface="BIZ UDPGothic"/>
                <ns1:cs typeface="BIZ UDPGothic"/>
                <ns1:sym typeface="BIZ UDPGothic"/>
              </ns1:rPr>
              <ns1:t>Hearing about challenges in marketing</ns1:t>
            </ns1:r>
            <ns1:endParaRPr>
              <ns1:latin typeface="BIZ UDPGothic"/>
              <ns1:ea typeface="BIZ UDPGothic"/>
              <ns1:cs typeface="BIZ UDPGothic"/>
              <ns1:sym typeface="BIZ UDPGothic"/>
            </ns1:endParaRPr>
          </ns1:p>
          <ns1:p>
            <ns1:pPr indent="-457200" lvl="0" marL="457200" rtl="0" algn="l">
              <ns1:lnSpc>
                <ns1:spcPct val="150000"/>
              </ns1:lnSpc>
              <ns1:spcBef>
                <ns1:spcPts val="0"/>
              </ns1:spcBef>
              <ns1:spcAft>
                <ns1:spcPts val="0"/>
              </ns1:spcAft>
              <ns1:buClr>
                <ns1:schemeClr val="accent4"/>
              </ns1:buClr>
              <ns1:buSzPts val="1600"/>
              <ns1:buFont typeface="BIZ UDPGothic"/>
              <ns1:buAutoNum type="arabicPeriod"/>
            </ns1:pPr>
            <ns1:r>
              <ns1:rPr b="1" lang="ja-JP" sz="2400">
                <ns1:solidFill>
                  <ns1:schemeClr val="accent4"/>
                </ns1:solidFill>
                <ns1:latin typeface="BIZ UDPGothic"/>
                <ns1:ea typeface="BIZ UDPGothic"/>
                <ns1:cs typeface="BIZ UDPGothic"/>
                <ns1:sym typeface="BIZ UDPGothic"/>
              </ns1:rPr>
              <ns1:t>How will you utilize Majisemi?</ns1:t>
            </ns1:r>
            <ns1:endParaRPr>
              <ns1:latin typeface="BIZ UDPGothic"/>
              <ns1:ea typeface="BIZ UDPGothic"/>
              <ns1:cs typeface="BIZ UDPGothic"/>
              <ns1:sym typeface="BIZ UDPGothic"/>
            </ns1:endParaRPr>
          </ns1:p>
        </ns0:txBody>
      </ns0:sp>
      <ns0:sp>
        <ns0:nvSpPr>
          <ns0:cNvPr id="114" name="Google Shape;114;p2"/>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5" name="Google Shape;115;p2"/>
          <ns0:cNvSpPr/>
          <ns0:nvPr/>
        </ns0:nvSpPr>
        <ns0:spPr>
          <ns1:xfrm>
            <ns1:off x="12039234" y="-536"/>
            <ns1:ext cx="157049" cy="800329"/>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6" name="Google Shape;116;p2"/>
          <ns0:cNvSpPr txBox="1"/>
          <ns0:nvPr/>
        </ns0:nvSpPr>
        <ns0:spPr>
          <ns1:xfrm>
            <ns1:off x="10088880" y="242437"/>
            <ns1:ext cx="18684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Introduction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17" name="Google Shape;117;p2"/>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8" name="Google Shape;118;p2"/>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0.xml><?xml version="1.0" encoding="utf-8"?>
<ns0:sld xmlns:ns0="http://schemas.openxmlformats.org/presentationml/2006/main" xmlns:ns1="http://schemas.openxmlformats.org/drawingml/2006/main">
  <ns0:cSld>
    <ns0:spTree>
      <ns0:nvGrpSpPr>
        <ns0:cNvPr id="596" name="Shape 596"/>
        <ns0:cNvGrpSpPr/>
        <ns0:nvPr/>
      </ns0:nvGrpSpPr>
      <ns0:grpSpPr>
        <ns1:xfrm>
          <ns1:off x="0" y="0"/>
          <ns1:ext cx="0" cy="0"/>
          <ns1:chOff x="0" y="0"/>
          <ns1:chExt cx="0" cy="0"/>
        </ns1:xfrm>
      </ns0:grpSpPr>
      <ns0:cxnSp>
        <ns0:nvCxnSpPr>
          <ns0:cNvPr id="597" name="Google Shape;597;p20"/>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598" name="Google Shape;598;p20"/>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99" name="Google Shape;599;p20"/>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2) "While exploring themes, achieved over 50% appointment acquisition" &lt;Company T&gt;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00" name="Google Shape;600;p20"/>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Customer's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・Tool vendors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・Focused on marketing through exhibitions, but struggled to convert to business discussions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・Visitor (later transitioned to Majisemi Club)</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Response by Majisemi</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・While repeatedly hosting webinars, searched for themes that 'att</ns1:t>
            </ns1:r>
            <ns1:br>
              <ns1:rPr b="0" i="0" lang="ja-JP" sz="2400" u="none" cap="none" strike="noStrike">
                <ns1:solidFill>
                  <ns1:schemeClr val="accent4"/>
                </ns1:solidFill>
                <ns1:latin typeface="BIZ UDPGothic"/>
                <ns1:ea typeface="BIZ UDPGothic"/>
                <ns1:cs typeface="BIZ UDPGothic"/>
                <ns1:sym typeface="BIZ UDPGothic"/>
              </ns1:rPr>
            </ns1:br>
            <ns1:r>
              <ns1:rPr b="0" i="0" lang="ja-JP" sz="2400" u="none" cap="none" strike="noStrike">
                <ns1:solidFill>
                  <ns1:schemeClr val="accent4"/>
                </ns1:solidFill>
                <ns1:latin typeface="BIZ UDPGothic"/>
                <ns1:ea typeface="BIZ UDPGothic"/>
                <ns1:cs typeface="BIZ UDPGothic"/>
                <ns1:sym typeface="BIZ UDPGothic"/>
              </ns1:rPr>
              <ns1:t>ract a good number of attendees and lead to business discussions'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・Consistently attracted around 30 attendees, improving conversion rate from 10%→20%→50%</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・Presenters themselves conducted follow-up after webinars</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01" name="Google Shape;601;p20"/>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02" name="Google Shape;602;p20"/>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1.xml><?xml version="1.0" encoding="utf-8"?>
<ns0:sld xmlns:ns0="http://schemas.openxmlformats.org/presentationml/2006/main" xmlns:ns1="http://schemas.openxmlformats.org/drawingml/2006/main">
  <ns0:cSld>
    <ns0:spTree>
      <ns0:nvGrpSpPr>
        <ns0:cNvPr id="607" name="Shape 607"/>
        <ns0:cNvGrpSpPr/>
        <ns0:nvPr/>
      </ns0:nvGrpSpPr>
      <ns0:grpSpPr>
        <ns1:xfrm>
          <ns1:off x="0" y="0"/>
          <ns1:ext cx="0" cy="0"/>
          <ns1:chOff x="0" y="0"/>
          <ns1:chExt cx="0" cy="0"/>
        </ns1:xfrm>
      </ns0:grpSpPr>
      <ns0:cxnSp>
        <ns0:nvCxnSpPr>
          <ns0:cNvPr id="608" name="Google Shape;608;p21"/>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09" name="Google Shape;609;p21"/>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10" name="Google Shape;610;p21"/>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Study 3) "Switched to online and acquired 20% appointments" &lt;Company Z&gt;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11" name="Google Shape;611;p21"/>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Customer's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・Global IT company developing and selling package products and SaaS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・Hosting offline seminars but struggling with attracting attendees and attendance rates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・Does not lead to business discussions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・Visitor</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Response by Majisemi</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・Proposal for online (webinar)</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・Implemented 'seminar planning that leads to business discussions'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・30 registrations → realized 6 appointments</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12" name="Google Shape;612;p21"/>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13" name="Google Shape;613;p21"/>
          <ns0:cNvSpPr txBox="1"/>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b="0" i="0" lang="ja-JP" sz="800" u="none" cap="none" strike="noStrike">
                <ns1:solidFill>
                  <ns1:srgbClr val="D8D8D8"/>
                </ns1:solidFill>
                <ns1:latin typeface="Arial"/>
                <ns1:ea typeface="Arial"/>
                <ns1:cs typeface="Arial"/>
                <ns1:sym typeface="Arial"/>
              </ns1:rPr>
              <ns1:t>‹#›</ns1:t>
            </ns1:fld>
            <ns1:endParaRPr b="0" i="0" sz="800" u="none" cap="none" strike="noStrike">
              <ns1:solidFill>
                <ns1:srgbClr val="D8D8D8"/>
              </ns1:solidFill>
              <ns1:latin typeface="Arial"/>
              <ns1:ea typeface="Arial"/>
              <ns1:cs typeface="Arial"/>
              <ns1:sym typeface="Arial"/>
            </ns1:endParaRPr>
          </ns1:p>
        </ns0:txBody>
      </ns0:sp>
    </ns0:spTree>
  </ns0:cSld>
  <ns0:clrMapOvr>
    <ns1:masterClrMapping/>
  </ns0:clrMapOvr>
</ns0:sld>
</file>

<file path=ppt/slides/slide22.xml><?xml version="1.0" encoding="utf-8"?>
<ns0:sld xmlns:ns0="http://schemas.openxmlformats.org/presentationml/2006/main" xmlns:ns1="http://schemas.openxmlformats.org/drawingml/2006/main">
  <ns0:cSld>
    <ns0:spTree>
      <ns0:nvGrpSpPr>
        <ns0:cNvPr id="618" name="Shape 618"/>
        <ns0:cNvGrpSpPr/>
        <ns0:nvPr/>
      </ns0:nvGrpSpPr>
      <ns0:grpSpPr>
        <ns1:xfrm>
          <ns1:off x="0" y="0"/>
          <ns1:ext cx="0" cy="0"/>
          <ns1:chOff x="0" y="0"/>
          <ns1:chExt cx="0" cy="0"/>
        </ns1:xfrm>
      </ns0:grpSpPr>
      <ns0:cxnSp>
        <ns0:nvCxnSpPr>
          <ns0:cNvPr id="619" name="Google Shape;619;p22"/>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20" name="Google Shape;620;p22"/>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21" name="Google Shape;621;p22"/>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Study 4) 'Acquired over 15% appointments with follow-up outsourcing' &lt;Company I&gt;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22" name="Google Shape;622;p22"/>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Customer's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・Infrastructure IT venture company developing its own products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・Hosted several webinars with good attendance but no conversion to business discussions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・Busy representatives unable to adequately follow up after webinars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・Visitor</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Response by Majisemi</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・Implemented 'seminar planning that leads to business discussions'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・Implemented follow-up service 'MajiFollow' to make calls right after webinars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・50 registrations → realized 8 appointments</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23" name="Google Shape;623;p22"/>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24" name="Google Shape;624;p22"/>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3.xml><?xml version="1.0" encoding="utf-8"?>
<ns0:sld xmlns:ns0="http://schemas.openxmlformats.org/presentationml/2006/main" xmlns:ns1="http://schemas.openxmlformats.org/drawingml/2006/main">
  <ns0:cSld>
    <ns0:spTree>
      <ns0:nvGrpSpPr>
        <ns0:cNvPr id="629" name="Shape 629"/>
        <ns0:cNvGrpSpPr/>
        <ns0:nvPr/>
      </ns0:nvGrpSpPr>
      <ns0:grpSpPr>
        <ns1:xfrm>
          <ns1:off x="0" y="0"/>
          <ns1:ext cx="0" cy="0"/>
          <ns1:chOff x="0" y="0"/>
          <ns1:chExt cx="0" cy="0"/>
        </ns1:xfrm>
      </ns0:grpSpPr>
      <ns0:cxnSp>
        <ns0:nvCxnSpPr>
          <ns0:cNvPr id="630" name="Google Shape;630;p23"/>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31" name="Google Shape;631;p23"/>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32" name="Google Shape;632;p23"/>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Study 5) "AI presented and acquired 20% appointments" &lt;Company A&gt;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33" name="Google Shape;633;p23"/>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Customer's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・Foreign SaaS vendor</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・Achieving attendance targets every time but not leading to business discussions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・Issues with presentation materials and content</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・Majisemi Club</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Response by Majisemi</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・Implemented creation of presentation scripts by generative AI and presentation delegation by AI digital human</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・Implemented follow-up service 'MajiFollow' to make calls right after webinars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・20 registrations → realized 4 appointments</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34" name="Google Shape;634;p23"/>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35" name="Google Shape;635;p23"/>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4.xml><?xml version="1.0" encoding="utf-8"?>
<ns0:sld xmlns:ns0="http://schemas.openxmlformats.org/presentationml/2006/main" xmlns:ns1="http://schemas.openxmlformats.org/drawingml/2006/main">
  <ns0:cSld>
    <ns0:spTree>
      <ns0:nvGrpSpPr>
        <ns0:cNvPr id="640" name="Shape 640"/>
        <ns0:cNvGrpSpPr/>
        <ns0:nvPr/>
      </ns0:nvGrpSpPr>
      <ns0:grpSpPr>
        <ns1:xfrm>
          <ns1:off x="0" y="0"/>
          <ns1:ext cx="0" cy="0"/>
          <ns1:chOff x="0" y="0"/>
          <ns1:chExt cx="0" cy="0"/>
        </ns1:xfrm>
      </ns0:grpSpPr>
      <ns0:sp>
        <ns0:nvSpPr>
          <ns0:cNvPr id="641" name="Google Shape;641;p24"/>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About plans and pricing</ns1:t>
            </ns1:r>
            <ns1:endParaRPr b="0" i="0" sz="1400" u="none" cap="none" strike="noStrike">
              <ns1:solidFill>
                <ns1:srgbClr val="000000"/>
              </ns1:solidFill>
              <ns1:latin typeface="Arial"/>
              <ns1:ea typeface="Arial"/>
              <ns1:cs typeface="Arial"/>
              <ns1:sym typeface="Arial"/>
            </ns1:endParaRPr>
          </ns1:p>
        </ns0:txBody>
      </ns0:sp>
      <ns0:sp>
        <ns0:nvSpPr>
          <ns0:cNvPr id="642" name="Google Shape;642;p24"/>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43" name="Google Shape;643;p24"/>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44" name="Google Shape;644;p24"/>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5.xml><?xml version="1.0" encoding="utf-8"?>
<ns0:sld xmlns:ns0="http://schemas.openxmlformats.org/presentationml/2006/main" xmlns:ns1="http://schemas.openxmlformats.org/drawingml/2006/main">
  <ns0:cSld>
    <ns0:spTree>
      <ns0:nvGrpSpPr>
        <ns0:cNvPr id="648" name="Shape 648"/>
        <ns0:cNvGrpSpPr/>
        <ns0:nvPr/>
      </ns0:nvGrpSpPr>
      <ns0:grpSpPr>
        <ns1:xfrm>
          <ns1:off x="0" y="0"/>
          <ns1:ext cx="0" cy="0"/>
          <ns1:chOff x="0" y="0"/>
          <ns1:chExt cx="0" cy="0"/>
        </ns1:xfrm>
      </ns0:grpSpPr>
      <ns0:cxnSp>
        <ns0:nvCxnSpPr>
          <ns0:cNvPr id="649" name="Google Shape;649;p25"/>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650" name="Google Shape;650;p25"/>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651" name="Google Shape;651;p25"/>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52" name="Google Shape;652;p25"/>
          <ns0:cNvSpPr txBox="1"/>
          <ns0:nvPr/>
        </ns0:nvSpPr>
        <ns0:spPr>
          <ns1:xfrm>
            <ns1:off x="292431" y="6893"/>
            <ns1:ext cx="107130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Plan Comparison</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53" name="Google Shape;653;p25"/>
          <ns0:cNvSpPr txBox="1"/>
          <ns0:nvPr/>
        </ns0:nvSpPr>
        <ns0:spPr>
          <ns1:xfrm>
            <ns1:off x="10249634" y="251663"/>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54" name="Google Shape;654;p25"/>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55" name="Google Shape;655;p25"/>
          <ns0:cNvSpPr/>
          <ns0:nvPr/>
        </ns0:nvSpPr>
        <ns0:spPr>
          <ns1:xfrm>
            <ns1:off x="5984339" y="983800"/>
            <ns1:ext cx="2891700" cy="432000"/>
          </ns1:xfrm>
          <ns1:prstGeom prst="rect">
            <ns1:avLst/>
          </ns1:prstGeom>
          <ns1:solidFill>
            <ns1:schemeClr val="lt1"/>
          </ns1:solidFill>
          <ns1:ln cap="flat" cmpd="sng" w="28575">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1" i="0" lang="ja-JP" sz="1600" u="none" cap="none" strike="noStrike">
                <ns1:solidFill>
                  <ns1:srgbClr val="FF0066"/>
                </ns1:solidFill>
                <ns1:latin typeface="BIZ UDPGothic"/>
                <ns1:ea typeface="BIZ UDPGothic"/>
                <ns1:cs typeface="BIZ UDPGothic"/>
                <ns1:sym typeface="BIZ UDPGothic"/>
              </ns1:rPr>
              <ns1:t>Recommended</ns1:t>
            </ns1:r>
            <ns1:endParaRPr b="1" i="0" sz="1600" u="none" cap="none" strike="noStrike">
              <ns1:solidFill>
                <ns1:srgbClr val="FF0066"/>
              </ns1:solidFill>
              <ns1:latin typeface="BIZ UDPGothic"/>
              <ns1:ea typeface="BIZ UDPGothic"/>
              <ns1:cs typeface="BIZ UDPGothic"/>
              <ns1:sym typeface="BIZ UDPGothic"/>
            </ns1:endParaRPr>
          </ns1:p>
        </ns0:txBody>
      </ns0:sp>
      <ns0:graphicFrame>
        <ns0:nvGraphicFramePr>
          <ns0:cNvPr id="656" name="Google Shape;656;p25"/>
          <ns0:cNvGraphicFramePr/>
          <ns0:nvPr/>
        </ns0:nvGraphicFramePr>
        <ns0:xfrm>
          <ns1:off x="380708" y="1539172"/>
          <ns1:ext cx="3000000" cy="3000000"/>
        </ns0:xfrm>
        <ns1:graphic>
          <ns1:graphicData uri="http://schemas.openxmlformats.org/drawingml/2006/table">
            <ns1:tbl>
              <ns1:tblPr bandRow="1" firstRow="1">
                <ns1:noFill/>
                <ns1:tableStyleId>{36977B20-A630-4A1D-81F4-7C21FFB1FC08}</ns1:tableStyleId>
              </ns1:tblPr>
              <ns1:tblGrid>
                <ns1:gridCol w="2941975"/>
                <ns1:gridCol w="2452950"/>
                <ns1:gridCol w="3181925"/>
                <ns1:gridCol w="2853725"/>
              </ns1:tblGrid>
              <ns1:tr h="572425">
                <ns1:tc>
                  <ns1:txBody>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t/>
                      </ns1:r>
                      <ns1:endParaRPr sz="1800" u="none" cap="none" strike="noStrike">
                        <ns1:latin typeface="BIZ UDPGothic"/>
                        <ns1:ea typeface="BIZ UDPGothic"/>
                        <ns1:cs typeface="BIZ UDPGothic"/>
                        <ns1:sym typeface="BIZ UDPGothic"/>
                      </ns1:endParaRPr>
                    </ns1:p>
                  </ns1:txBody>
                  <ns1:tcPr marT="45725" marB="45725" marR="91450" marL="91450">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latin typeface="BIZ UDPGothic"/>
                          <ns1:ea typeface="BIZ UDPGothic"/>
                          <ns1:cs typeface="BIZ UDPGothic"/>
                          <ns1:sym typeface="BIZ UDPGothic"/>
                        </ns1:rPr>
                        <ns1:t>Visitor</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latin typeface="BIZ UDPGothic"/>
                          <ns1:ea typeface="BIZ UDPGothic"/>
                          <ns1:cs typeface="BIZ UDPGothic"/>
                          <ns1:sym typeface="BIZ UDPGothic"/>
                        </ns1:rPr>
                        <ns1:t>Majisemi Club Light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latin typeface="BIZ UDPGothic"/>
                          <ns1:ea typeface="BIZ UDPGothic"/>
                          <ns1:cs typeface="BIZ UDPGothic"/>
                          <ns1:sym typeface="BIZ UDPGothic"/>
                        </ns1:rPr>
                        <ns1:t>Majisemi Club Business Negotiation Guarantee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Recommended for these individuals!</ns1:t>
                      </ns1:r>
                      <ns1:endParaRPr sz="18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Planning to hold webinars</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 to 2 times a year</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Planning to hold webinars 4 times or more annually</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Want to reduce cost per lead</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Want business negotiations (appointments) rather than just attracting attendees</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Want a guarantee</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Cost per lead comparison</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14,500 JPY</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12,000 JPY (10 people monthly)</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F0066"/>
                          </ns1:solidFill>
                          <ns1:latin typeface="BIZ UDPGothic"/>
                          <ns1:ea typeface="BIZ UDPGothic"/>
                          <ns1:cs typeface="BIZ UDPGothic"/>
                          <ns1:sym typeface="BIZ UDPGothic"/>
                        </ns1:rPr>
                        <ns1:t>10,000 JPY (for add</ns1:t>
                      </ns1:r>
                      <ns1:r>
                        <ns1:rPr lang="ja-JP" sz="1600" u="none" cap="none" strike="noStrike">
                          <ns1:solidFill>
                            <ns1:schemeClr val="accent4"/>
                          </ns1:solidFill>
                          <ns1:latin typeface="BIZ UDPGothic"/>
                          <ns1:ea typeface="BIZ UDPGothic"/>
                          <ns1:cs typeface="BIZ UDPGothic"/>
                          <ns1:sym typeface="BIZ UDPGothic"/>
                        </ns1:rPr>
                        <ns1:t>itional attendees)</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20,000 JPY (30 people over 3 months)</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13,500 JPY (for additional attendees)</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Not subject to duplicate charges for past applicants</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※Refer to each plan's description for details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None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F0066"/>
                          </ns1:solidFill>
                          <ns1:latin typeface="BIZ UDPGothic"/>
                          <ns1:ea typeface="BIZ UDPGothic"/>
                          <ns1:cs typeface="BIZ UDPGothic"/>
                          <ns1:sym typeface="BIZ UDPGothic"/>
                        </ns1:rPr>
                        <ns1:t>Available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7030A0"/>
                          </ns1:solidFill>
                          <ns1:latin typeface="BIZ UDPGothic"/>
                          <ns1:ea typeface="BIZ UDPGothic"/>
                          <ns1:cs typeface="BIZ UDPGothic"/>
                          <ns1:sym typeface="BIZ UDPGothic"/>
                        </ns1:rPr>
                        <ns1:t>Available</ns1:t>
                      </ns1:r>
                      <ns1:endParaRPr sz="1400" u="none" cap="none" strike="noStrike">
                        <ns1:solidFill>
                          <ns1:srgbClr val="7030A0"/>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Business discussion (appointment) guarantee</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※Refer to each plan's description for details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None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None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7030A0"/>
                          </ns1:solidFill>
                          <ns1:latin typeface="BIZ UDPGothic"/>
                          <ns1:ea typeface="BIZ UDPGothic"/>
                          <ns1:cs typeface="BIZ UDPGothic"/>
                          <ns1:sym typeface="BIZ UDPGothic"/>
                        </ns1:rPr>
                        <ns1:t>Available</ns1:t>
                      </ns1:r>
                      <ns1:endParaRPr b="1" sz="1600" u="none" cap="none" strike="noStrike">
                        <ns1:solidFill>
                          <ns1:srgbClr val="7030A0"/>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Contract period</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Per session</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F0066"/>
                          </ns1:solidFill>
                          <ns1:latin typeface="BIZ UDPGothic"/>
                          <ns1:ea typeface="BIZ UDPGothic"/>
                          <ns1:cs typeface="BIZ UDPGothic"/>
                          <ns1:sym typeface="BIZ UDPGothic"/>
                        </ns1:rPr>
                        <ns1:t>Monthly</ns1:t>
                      </ns1:r>
                      <ns1:endParaRPr b="1" sz="1600" u="none" cap="none" strike="noStrike">
                        <ns1:solidFill>
                          <ns1:srgbClr val="FF0066"/>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(Auto-renewal)</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Every 3 months</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(Auto-renewal)</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sp>
        <ns0:nvSpPr>
          <ns0:cNvPr id="657" name="Google Shape;657;p25"/>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6.xml><?xml version="1.0" encoding="utf-8"?>
<ns0:sld xmlns:ns0="http://schemas.openxmlformats.org/presentationml/2006/main" xmlns:ns1="http://schemas.openxmlformats.org/drawingml/2006/main">
  <ns0:cSld>
    <ns0:spTree>
      <ns0:nvGrpSpPr>
        <ns0:cNvPr id="661" name="Shape 661"/>
        <ns0:cNvGrpSpPr/>
        <ns0:nvPr/>
      </ns0:nvGrpSpPr>
      <ns0:grpSpPr>
        <ns1:xfrm>
          <ns1:off x="0" y="0"/>
          <ns1:ext cx="0" cy="0"/>
          <ns1:chOff x="0" y="0"/>
          <ns1:chExt cx="0" cy="0"/>
        </ns1:xfrm>
      </ns0:grpSpPr>
      <ns0:sp>
        <ns0:nvSpPr>
          <ns0:cNvPr id="662" name="Google Shape;662;p26"/>
          <ns0:cNvSpPr/>
          <ns0:nvPr/>
        </ns0:nvSpPr>
        <ns0:spPr>
          <ns1:xfrm rot="-5400000">
            <ns1:off x="4235288" y="1082639"/>
            <ns1:ext cx="651823" cy="1192644"/>
          </ns1:xfrm>
          <ns1:prstGeom prst="bentUpArrow">
            <ns1:avLst>
              <ns1:gd fmla="val 25000" name="adj1"/>
              <ns1:gd fmla="val 25000" name="adj2"/>
              <ns1:gd fmla="val 25000" name="adj3"/>
            </ns1:avLst>
          </ns1:prstGeom>
          <ns1:solidFill>
            <ns1:srgbClr val="0F2A69"/>
          </ns1:solidFill>
          <ns1:ln>
            <ns1:noFill/>
          </ns1:ln>
        </ns0:spPr>
        <ns0:txBody>
          <ns1:bodyPr anchorCtr="0" anchor="ctr" bIns="91425" lIns="91425" spcFirstLastPara="1" rIns="91425" wrap="square" tIns="91425">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663" name="Google Shape;663;p26"/>
          <ns0:cNvSpPr/>
          <ns0:nvPr/>
        </ns0:nvSpPr>
        <ns0:spPr>
          <ns1:xfrm>
            <ns1:off x="2094756" y="4791455"/>
            <ns1:ext cx="7843619" cy="1616137"/>
          </ns1:xfrm>
          <ns1:prstGeom prst="rect">
            <ns1:avLst/>
          </ns1:prstGeom>
          <ns1:solidFill>
            <ns1:srgbClr val="B6CEF8"/>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Utilization of webinar content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64" name="Google Shape;664;p26"/>
          <ns0:cNvSpPr/>
          <ns0:nvPr/>
        </ns0:nvSpPr>
        <ns0:spPr>
          <ns1:xfrm>
            <ns1:off x="6205179" y="1816001"/>
            <ns1:ext cx="3733197" cy="2556986"/>
          </ns1:xfrm>
          <ns1:prstGeom prst="rect">
            <ns1:avLst/>
          </ns1:prstGeom>
          <ns1:solidFill>
            <ns1:srgbClr val="B6CEF8"/>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Lead follow-up, proposal, and order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65" name="Google Shape;665;p26"/>
          <ns0:cNvSpPr/>
          <ns0:nvPr/>
        </ns0:nvSpPr>
        <ns0:spPr>
          <ns1:xfrm>
            <ns1:off x="2089728" y="1816000"/>
            <ns1:ext cx="3773192" cy="2556987"/>
          </ns1:xfrm>
          <ns1:prstGeom prst="rect">
            <ns1:avLst/>
          </ns1:prstGeom>
          <ns1:solidFill>
            <ns1:srgbClr val="B6CEF8"/>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Webinar </ns1:t>
            </ns1:r>
            <ns1:r>
              <ns1:rPr b="1" i="0" lang="ja-JP" sz="1800" u="none" cap="none" strike="noStrike">
                <ns1:solidFill>
                  <ns1:schemeClr val="lt1"/>
                </ns1:solidFill>
                <ns1:latin typeface="BIZ UDPGothic"/>
                <ns1:ea typeface="BIZ UDPGothic"/>
                <ns1:cs typeface="BIZ UDPGothic"/>
                <ns1:sym typeface="BIZ UDPGothic"/>
              </ns1:rPr>
              <ns1:t>hosting</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666" name="Google Shape;666;p26"/>
          <ns0:cNvCxnSpPr/>
          <ns0:nvPr/>
        </ns0:nvCxnSpPr>
        <ns0:spPr>
          <ns1:xfrm>
            <ns1:off x="6350" y="799793"/>
            <ns1:ext cx="1218565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667" name="Google Shape;667;p26"/>
          <ns0:cNvSpPr/>
          <ns0:nvPr/>
        </ns0:nvSpPr>
        <ns0:spPr>
          <ns1:xfrm>
            <ns1:off x="12032139" y="-762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668" name="Google Shape;668;p26"/>
          <ns0:cNvCxnSpPr/>
          <ns0:nvPr/>
        </ns0:nvCxnSpPr>
        <ns0:spPr>
          <ns1:xfrm>
            <ns1:off x="9888" y="79270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69" name="Google Shape;669;p26"/>
          <ns0:cNvSpPr txBox="1"/>
          <ns0:nvPr/>
        </ns0:nvSpPr>
        <ns0:spPr>
          <ns1:xfrm>
            <ns1:off x="292431" y="43837"/>
            <ns1:ext cx="10541823" cy="647643"/>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200" u="none" cap="none" strike="noStrike">
                <ns1:solidFill>
                  <ns1:schemeClr val="accent4"/>
                </ns1:solidFill>
                <ns1:latin typeface="BIZ UDPGothic"/>
                <ns1:ea typeface="BIZ UDPGothic"/>
                <ns1:cs typeface="BIZ UDPGothic"/>
                <ns1:sym typeface="BIZ UDPGothic"/>
              </ns1:rPr>
              <ns1:t>Are there any services outside the basic plan that you are interested in?</ns1:t>
            </ns1:r>
            <ns1:endParaRPr b="0" i="0" sz="2000" u="none" cap="none" strike="noStrike">
              <ns1:solidFill>
                <ns1:schemeClr val="accent4"/>
              </ns1:solidFill>
              <ns1:latin typeface="BIZ UDPGothic"/>
              <ns1:ea typeface="BIZ UDPGothic"/>
              <ns1:cs typeface="BIZ UDPGothic"/>
              <ns1:sym typeface="BIZ UDPGothic"/>
            </ns1:endParaRPr>
          </ns1:p>
        </ns0:txBody>
      </ns0:sp>
      <ns0:sp>
        <ns0:nvSpPr>
          <ns0:cNvPr id="670" name="Google Shape;670;p26"/>
          <ns0:cNvSpPr txBox="1"/>
          <ns0:nvPr/>
        </ns0:nvSpPr>
        <ns0:spPr>
          <ns1:xfrm>
            <ns1:off x="10249634" y="251663"/>
            <ns1:ext cx="1697004" cy="27695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Service Map</ns1:t>
            </ns1:r>
            <ns1:endParaRPr b="1" i="0" sz="1200" u="none" cap="none" strike="noStrike">
              <ns1:solidFill>
                <ns1:schemeClr val="accent4"/>
              </ns1:solidFill>
              <ns1:latin typeface="BIZ UDPGothic"/>
              <ns1:ea typeface="BIZ UDPGothic"/>
              <ns1:cs typeface="BIZ UDPGothic"/>
              <ns1:sym typeface="BIZ UDPGothic"/>
            </ns1:endParaRPr>
          </ns1:p>
        </ns0:txBody>
      </ns0:sp>
      <ns0:sp>
        <ns0:nvSpPr>
          <ns0:cNvPr id="671" name="Google Shape;671;p26"/>
          <ns0:cNvSpPr/>
          <ns0:nvPr/>
        </ns0:nvSpPr>
        <ns0:spPr>
          <ns1:xfrm>
            <ns1:off x="2274749" y="2253771"/>
            <ns1:ext cx="2882772" cy="1114736"/>
          </ns1:xfrm>
          <ns1:prstGeom prst="rightArrowCallout">
            <ns1:avLst>
              <ns1:gd fmla="val 15872" name="adj1"/>
              <ns1:gd fmla="val 14732" name="adj2"/>
              <ns1:gd fmla="val 15302" name="adj3"/>
              <ns1:gd fmla="val 86468" name="adj4"/>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Webinar hosting</ns1:t>
            </ns1:r>
            <ns1:endParaRPr b="1" i="0" sz="2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(Visitor or Majisemi Club)</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672" name="Google Shape;672;p26"/>
          <ns0:cNvSpPr/>
          <ns0:nvPr/>
        </ns0:nvSpPr>
        <ns0:spPr>
          <ns1:xfrm>
            <ns1:off x="10145933" y="2253771"/>
            <ns1:ext cx="1769026" cy="1118383"/>
          </ns1:xfrm>
          <ns1:prstGeom prst="rect">
            <ns1:avLst/>
          </ns1:prstGeom>
          <ns1:solidFill>
            <ns1:srgbClr val="ACB8CA"/>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Your company
</ns1:t>
            </ns1:r>
            <ns1:br>
              <ns1:rPr b="0" i="0" lang="ja-JP" sz="1400" u="none" cap="none" strike="noStrike">
                <ns1:solidFill>
                  <ns1:schemeClr val="lt1"/>
                </ns1:solidFill>
                <ns1:latin typeface="BIZ UDPGothic"/>
                <ns1:ea typeface="BIZ UDPGothic"/>
                <ns1:cs typeface="BIZ UDPGothic"/>
                <ns1:sym typeface="BIZ UDPGothic"/>
              </ns1:rPr>
            </ns1:br>
            <ns1:r>
              <ns1:rPr b="0" i="0" lang="ja-JP" sz="1400" u="none" cap="none" strike="noStrike">
                <ns1:solidFill>
                  <ns1:schemeClr val="lt1"/>
                </ns1:solidFill>
                <ns1:latin typeface="BIZ UDPGothic"/>
                <ns1:ea typeface="BIZ UDPGothic"/>
                <ns1:cs typeface="BIZ UDPGothic"/>
                <ns1:sym typeface="BIZ UDPGothic"/>
              </ns1:rPr>
              <ns1:t>inside sales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Or
fiel</ns1:t>
            </ns1:r>
            <ns1:br>
              <ns1:rPr b="0" i="0" lang="ja-JP" sz="1400" u="none" cap="none" strike="noStrike">
                <ns1:solidFill>
                  <ns1:schemeClr val="lt1"/>
                </ns1:solidFill>
                <ns1:latin typeface="BIZ UDPGothic"/>
                <ns1:ea typeface="BIZ UDPGothic"/>
                <ns1:cs typeface="BIZ UDPGothic"/>
                <ns1:sym typeface="BIZ UDPGothic"/>
              </ns1:rPr>
            </ns1:br>
            <ns1:r>
              <ns1:rPr b="0" i="0" lang="ja-JP" sz="1400" u="none" cap="none" strike="noStrike">
                <ns1:solidFill>
                  <ns1:schemeClr val="lt1"/>
                </ns1:solidFill>
                <ns1:latin typeface="BIZ UDPGothic"/>
                <ns1:ea typeface="BIZ UDPGothic"/>
                <ns1:cs typeface="BIZ UDPGothic"/>
                <ns1:sym typeface="BIZ UDPGothic"/>
              </ns1:rPr>
              <ns1:t>d sales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73" name="Google Shape;673;p26"/>
          <ns0:cNvSpPr/>
          <ns0:nvPr/>
        </ns0:nvSpPr>
        <ns0:spPr>
          <ns1:xfrm>
            <ns1:off x="7494458" y="2253771"/>
            <ns1:ext cx="2595719" cy="1125705"/>
          </ns1:xfrm>
          <ns1:prstGeom prst="rightArrowCallout">
            <ns1:avLst>
              <ns1:gd fmla="val 15872" name="adj1"/>
              <ns1:gd fmla="val 14732" name="adj2"/>
              <ns1:gd fmla="val 15302" name="adj3"/>
              <ns1:gd fmla="val 86588" name="adj4"/>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Sales outsourcing</ns1:t>
            </ns1:r>
            <ns1:endParaRPr b="1" i="0" sz="2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(Proposal and order)</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(Maji Sales)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74" name="Google Shape;674;p26"/>
          <ns0:cNvSpPr/>
          <ns0:nvPr/>
        </ns0:nvSpPr>
        <ns0:spPr>
          <ns1:xfrm>
            <ns1:off x="5163570" y="2253771"/>
            <ns1:ext cx="2330887" cy="1114736"/>
          </ns1:xfrm>
          <ns1:prstGeom prst="rightArrowCallout">
            <ns1:avLst>
              <ns1:gd fmla="val 15872" name="adj1"/>
              <ns1:gd fmla="val 14732" name="adj2"/>
              <ns1:gd fmla="val 15302" name="adj3"/>
              <ns1:gd fmla="val 86468" name="adj4"/>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Post-webina</ns1:t>
            </ns1:r>
            <ns1:br>
              <ns1:rPr b="1" i="0" lang="ja-JP" sz="1800" u="none" cap="none" strike="noStrike">
                <ns1:solidFill>
                  <ns1:schemeClr val="lt1"/>
                </ns1:solidFill>
                <ns1:latin typeface="BIZ UDPGothic"/>
                <ns1:ea typeface="BIZ UDPGothic"/>
                <ns1:cs typeface="BIZ UDPGothic"/>
                <ns1:sym typeface="BIZ UDPGothic"/>
              </ns1:rPr>
            </ns1:br>
            <ns1:r>
              <ns1:rPr b="1" i="0" lang="ja-JP" sz="1800" u="none" cap="none" strike="noStrike">
                <ns1:solidFill>
                  <ns1:schemeClr val="lt1"/>
                </ns1:solidFill>
                <ns1:latin typeface="BIZ UDPGothic"/>
                <ns1:ea typeface="BIZ UDPGothic"/>
                <ns1:cs typeface="BIZ UDPGothic"/>
                <ns1:sym typeface="BIZ UDPGothic"/>
              </ns1:rPr>
              <ns1:t>r follow-up</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(Maji Follow)</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675" name="Google Shape;675;p26"/>
          <ns0:cNvSpPr/>
          <ns0:nvPr/>
        </ns0:nvSpPr>
        <ns0:spPr>
          <ns1:xfrm>
            <ns1:off x="2093084" y="1192850"/>
            <ns1:ext cx="1871791" cy="1055341"/>
          </ns1:xfrm>
          <ns1:prstGeom prst="downArrowCallout">
            <ns1:avLst>
              <ns1:gd fmla="val 16192" name="adj1"/>
              <ns1:gd fmla="val 16893" name="adj2"/>
              <ns1:gd fmla="val 18295" name="adj3"/>
              <ns1:gd fmla="val 53281" name="adj4"/>
            </ns1:avLst>
          </ns1:prstGeom>
          <ns1:solidFill>
            <ns1:srgbClr val="ACB8CA"/>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Your company-owned leads</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100" u="none" cap="none" strike="noStrike">
                <ns1:solidFill>
                  <ns1:schemeClr val="lt1"/>
                </ns1:solidFill>
                <ns1:latin typeface="BIZ UDPGothic"/>
                <ns1:ea typeface="BIZ UDPGothic"/>
                <ns1:cs typeface="BIZ UDPGothic"/>
                <ns1:sym typeface="BIZ UDPGothic"/>
              </ns1:rPr>
              <ns1:t>(Not subject to charges)</ns1:t>
            </ns1:r>
            <ns1:endParaRPr b="0" i="0" sz="1100" u="none" cap="none" strike="noStrike">
              <ns1:solidFill>
                <ns1:srgbClr val="000000"/>
              </ns1:solidFill>
              <ns1:latin typeface="BIZ UDPGothic"/>
              <ns1:ea typeface="BIZ UDPGothic"/>
              <ns1:cs typeface="BIZ UDPGothic"/>
              <ns1:sym typeface="BIZ UDPGothic"/>
            </ns1:endParaRPr>
          </ns1:p>
        </ns0:txBody>
      </ns0:sp>
      <ns0:grpSp>
        <ns0:nvGrpSpPr>
          <ns0:cNvPr id="676" name="Google Shape;676;p26"/>
          <ns0:cNvGrpSpPr/>
          <ns0:nvPr/>
        </ns0:nvGrpSpPr>
        <ns0:grpSpPr>
          <ns1:xfrm>
            <ns1:off x="5937863" y="1456396"/>
            <ns1:ext cx="5290340" cy="800332"/>
            <ns1:chOff x="4585550" y="2238894"/>
            <ns1:chExt cx="5594100" cy="702600"/>
          </ns1:xfrm>
        </ns0:grpSpPr>
        <ns0:sp>
          <ns0:nvSpPr>
            <ns0:cNvPr id="677" name="Google Shape;677;p26"/>
            <ns0:cNvSpPr/>
            <ns0:nvPr/>
          </ns0:nvSpPr>
          <ns0:spPr>
            <ns1:xfrm flipH="1" rot="10800000">
              <ns1:off x="4585550" y="2238894"/>
              <ns1:ext cx="5594100" cy="702600"/>
            </ns1:xfrm>
            <ns1:prstGeom prst="bentUpArrow">
              <ns1:avLst>
                <ns1:gd fmla="val 20567" name="adj1"/>
                <ns1:gd fmla="val 25000" name="adj2"/>
                <ns1:gd fmla="val 23462" name="adj3"/>
              </ns1:avLst>
            </ns1:prstGeom>
            <ns1:gradFill>
              <ns1:gsLst>
                <ns1:gs pos="0">
                  <ns1:srgbClr val="1744A9"/>
                </ns1:gs>
                <ns1:gs pos="96000">
                  <ns1:srgbClr val="0D255D"/>
                </ns1:gs>
                <ns1:gs pos="100000">
                  <ns1:srgbClr val="3F72E5"/>
                </ns1:gs>
              </ns1:gsLst>
              <ns1:lin ang="2700000" scaled="0"/>
            </ns1:gradFill>
            <ns1:ln>
              <ns1:noFill/>
            </ns1:ln>
          </ns0:spPr>
          <ns0:txBody>
            <ns1:bodyPr anchorCtr="0" anchor="ctr" bIns="91425" lIns="91425" spcFirstLastPara="1" rIns="91425" wrap="square" tIns="91425">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678" name="Google Shape;678;p26"/>
            <ns0:cNvSpPr/>
            <ns0:nvPr/>
          </ns0:nvSpPr>
          <ns0:spPr>
            <ns1:xfrm>
              <ns1:off x="4585550" y="2238894"/>
              <ns1:ext cx="190383" cy="702600"/>
            </ns1:xfrm>
            <ns1:prstGeom prst="rect">
              <ns1:avLst/>
            </ns1:prstGeom>
            <ns1:gradFill>
              <ns1:gsLst>
                <ns1:gs pos="0">
                  <ns1:srgbClr val="1744A9"/>
                </ns1:gs>
                <ns1:gs pos="96000">
                  <ns1:srgbClr val="0D255D"/>
                </ns1:gs>
                <ns1:gs pos="100000">
                  <ns1:srgbClr val="3F72E5"/>
                </ns1:gs>
              </ns1:gsLst>
              <ns1:lin ang="2700000" scaled="0"/>
            </ns1:gradFill>
            <ns1:ln>
              <ns1:noFill/>
            </ns1:ln>
          </ns0:spPr>
          <ns0:txBody>
            <ns1:bodyPr anchorCtr="0" anchor="ctr" bIns="91425" lIns="91425" spcFirstLastPara="1" rIns="91425" wrap="square" tIns="91425">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grpSp>
      <ns0:sp>
        <ns0:nvSpPr>
          <ns0:cNvPr id="679" name="Google Shape;679;p26"/>
          <ns0:cNvSpPr/>
          <ns0:nvPr/>
        </ns0:nvSpPr>
        <ns0:spPr>
          <ns1:xfrm>
            <ns1:off x="2270826" y="3524859"/>
            <ns1:ext cx="1203249" cy="660373"/>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Missed</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Broadcast</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0" name="Google Shape;680;p26"/>
          <ns0:cNvSpPr/>
          <ns0:nvPr/>
        </ns0:nvSpPr>
        <ns0:spPr>
          <ns1:xfrm>
            <ns1:off x="2396490" y="5316051"/>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SEO article</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Creation</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1" name="Google Shape;681;p26"/>
          <ns0:cNvSpPr/>
          <ns0:nvPr/>
        </ns0:nvSpPr>
        <ns0:spPr>
          <ns1:xfrm>
            <ns1:off x="4217723" y="5316051"/>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Full video</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Provided/Free</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2" name="Google Shape;682;p26"/>
          <ns0:cNvSpPr/>
          <ns0:nvPr/>
        </ns0:nvSpPr>
        <ns0:spPr>
          <ns1:xfrm>
            <ns1:off x="3660497" y="3522753"/>
            <ns1:ext cx="1103262" cy="660373"/>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Rebroadcast</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3" name="Google Shape;683;p26"/>
          <ns0:cNvSpPr/>
          <ns0:nvPr/>
        </ns0:nvSpPr>
        <ns0:spPr>
          <ns1:xfrm>
            <ns1:off x="7505609" y="3522752"/>
            <ns1:ext cx="2238965" cy="660373"/>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2-step</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Webinar</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4" name="Google Shape;684;p26"/>
          <ns0:cNvSpPr/>
          <ns0:nvPr/>
        </ns0:nvSpPr>
        <ns0:spPr>
          <ns1:xfrm>
            <ns1:off x="312311" y="1192850"/>
            <ns1:ext cx="1569859" cy="93008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Exhibition</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Joint exhibition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85" name="Google Shape;685;p26"/>
          <ns0:cNvSpPr/>
          <ns0:nvPr/>
        </ns0:nvSpPr>
        <ns0:spPr>
          <ns1:xfrm>
            <ns1:off x="1877623" y="1328578"/>
            <ns1:ext cx="215459" cy="351805"/>
          </ns1:xfrm>
          <ns1:prstGeom prst="rightArrow">
            <ns1:avLst>
              <ns1:gd fmla="val 50000" name="adj1"/>
              <ns1:gd fmla="val 50000" name="adj2"/>
            </ns1:avLst>
          </ns1:prstGeom>
          <ns1:solidFill>
            <ns1:srgbClr val="0F2A68"/>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686" name="Google Shape;686;p26"/>
          <ns0:cNvSpPr/>
          <ns0:nvPr/>
        </ns0:nvSpPr>
        <ns0:spPr>
          <ns1:xfrm>
            <ns1:off x="191683" y="2248191"/>
            <ns1:ext cx="1685940" cy="94069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Presentation script/materials</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Creation outsourcing</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AI presentation delegation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87" name="Google Shape;687;p26"/>
          <ns0:cNvSpPr/>
          <ns0:nvPr/>
        </ns0:nvSpPr>
        <ns0:spPr>
          <ns1:xfrm>
            <ns1:off x="8092394" y="5316050"/>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Summary</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Video production</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8" name="Google Shape;688;p26"/>
          <ns0:cNvSpPr/>
          <ns0:nvPr/>
        </ns0:nvSpPr>
        <ns0:spPr>
          <ns1:xfrm>
            <ns1:off x="6038956" y="5316050"/>
            <ns1:ext cx="1781543"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Full video</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Provided/Secondary use</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9" name="Google Shape;689;p26"/>
          <ns0:cNvSpPr/>
          <ns0:nvPr/>
        </ns0:nvSpPr>
        <ns0:spPr>
          <ns1:xfrm>
            <ns1:off x="61802" y="982449"/>
            <ns1:ext cx="784832"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90" name="Google Shape;690;p26"/>
          <ns0:cNvSpPr txBox="1"/>
          <ns0:nvPr/>
        </ns0:nvSpPr>
        <ns0:spPr>
          <ns1:xfrm>
            <ns1:off x="54190" y="1047575"/>
            <ns1:ext cx="813494"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100" u="none" cap="none" strike="noStrike">
                <ns1:solidFill>
                  <ns1:srgbClr val="102F74"/>
                </ns1:solidFill>
                <ns1:latin typeface="BIZ UDPGothic"/>
                <ns1:ea typeface="BIZ UDPGothic"/>
                <ns1:cs typeface="BIZ UDPGothic"/>
                <ns1:sym typeface="BIZ UDPGothic"/>
              </ns1:rPr>
              <ns1:t>Limited slots</ns1:t>
            </ns1:r>
            <ns1:endParaRPr b="1" i="0" sz="11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100" u="none" cap="none" strike="noStrike">
                <ns1:solidFill>
                  <ns1:srgbClr val="102F74"/>
                </ns1:solidFill>
                <ns1:latin typeface="BIZ UDPGothic"/>
                <ns1:ea typeface="BIZ UDPGothic"/>
                <ns1:cs typeface="BIZ UDPGothic"/>
                <ns1:sym typeface="BIZ UDPGothic"/>
              </ns1:rPr>
              <ns1:t>First-come, first-served</ns1:t>
            </ns1:r>
            <ns1:endParaRPr b="0" i="0" sz="1050" u="none" cap="none" strike="noStrike">
              <ns1:solidFill>
                <ns1:srgbClr val="000000"/>
              </ns1:solidFill>
              <ns1:latin typeface="Arial"/>
              <ns1:ea typeface="Arial"/>
              <ns1:cs typeface="Arial"/>
              <ns1:sym typeface="Arial"/>
            </ns1:endParaRPr>
          </ns1:p>
        </ns0:txBody>
      </ns0:sp>
      <ns0:grpSp>
        <ns0:nvGrpSpPr>
          <ns0:cNvPr id="691" name="Google Shape;691;p26"/>
          <ns0:cNvGrpSpPr/>
          <ns0:nvPr/>
        </ns0:nvGrpSpPr>
        <ns0:grpSpPr>
          <ns1:xfrm>
            <ns1:off x="2022170" y="4901771"/>
            <ns1:ext cx="1060828" cy="581658"/>
            <ns1:chOff x="2022170" y="4553950"/>
            <ns1:chExt cx="1060828" cy="581658"/>
          </ns1:xfrm>
        </ns0:grpSpPr>
        <ns0:sp>
          <ns0:nvSpPr>
            <ns0:cNvPr id="692" name="Google Shape;692;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93" name="Google Shape;693;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Many companies</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Will be utilized</ns1:t>
              </ns1:r>
              <ns1:endParaRPr b="0" i="0" sz="1000" u="none" cap="none" strike="noStrike">
                <ns1:solidFill>
                  <ns1:srgbClr val="000000"/>
                </ns1:solidFill>
                <ns1:latin typeface="Arial"/>
                <ns1:ea typeface="Arial"/>
                <ns1:cs typeface="Arial"/>
                <ns1:sym typeface="Arial"/>
              </ns1:endParaRPr>
            </ns1:p>
          </ns0:txBody>
        </ns0:sp>
      </ns0:grpSp>
      <ns0:sp>
        <ns0:nvSpPr>
          <ns0:cNvPr id="694" name="Google Shape;694;p26"/>
          <ns0:cNvSpPr/>
          <ns0:nvPr/>
        </ns0:nvSpPr>
        <ns0:spPr>
          <ns1:xfrm rot="5400000">
            <ns1:off x="3672137" y="4021766"/>
            <ns1:ext cx="608373" cy="944320"/>
          </ns1:xfrm>
          <ns1:prstGeom prst="rightArrow">
            <ns1:avLst>
              <ns1:gd fmla="val 50000" name="adj1"/>
              <ns1:gd fmla="val 44322" name="adj2"/>
            </ns1:avLst>
          </ns1:prstGeom>
          <ns1:solidFill>
            <ns1:srgbClr val="B6CEF8"/>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695" name="Google Shape;695;p26"/>
          <ns0:cNvGrpSpPr/>
          <ns0:nvPr/>
        </ns0:nvGrpSpPr>
        <ns0:grpSpPr>
          <ns1:xfrm>
            <ns1:off x="4565958" y="3749528"/>
            <ns1:ext cx="1060828" cy="581658"/>
            <ns1:chOff x="2022170" y="4553950"/>
            <ns1:chExt cx="1060828" cy="581658"/>
          </ns1:xfrm>
        </ns0:grpSpPr>
        <ns0:sp>
          <ns0:nvSpPr>
            <ns0:cNvPr id="696" name="Google Shape;696;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97" name="Google Shape;697;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Many companies</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Will be utilized</ns1:t>
              </ns1:r>
              <ns1:endParaRPr b="0" i="0" sz="1000" u="none" cap="none" strike="noStrike">
                <ns1:solidFill>
                  <ns1:srgbClr val="000000"/>
                </ns1:solidFill>
                <ns1:latin typeface="Arial"/>
                <ns1:ea typeface="Arial"/>
                <ns1:cs typeface="Arial"/>
                <ns1:sym typeface="Arial"/>
              </ns1:endParaRPr>
            </ns1:p>
          </ns0:txBody>
        </ns0:sp>
      </ns0:grpSp>
      <ns0:grpSp>
        <ns0:nvGrpSpPr>
          <ns0:cNvPr id="698" name="Google Shape;698;p26"/>
          <ns0:cNvGrpSpPr/>
          <ns0:nvPr/>
        </ns0:nvGrpSpPr>
        <ns0:grpSpPr>
          <ns1:xfrm>
            <ns1:off x="6386683" y="3200094"/>
            <ns1:ext cx="1060828" cy="581658"/>
            <ns1:chOff x="2022170" y="4553950"/>
            <ns1:chExt cx="1060828" cy="581658"/>
          </ns1:xfrm>
        </ns0:grpSpPr>
        <ns0:sp>
          <ns0:nvSpPr>
            <ns0:cNvPr id="699" name="Google Shape;699;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00" name="Google Shape;700;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Many companies</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Will be utilized</ns1:t>
              </ns1:r>
              <ns1:endParaRPr b="0" i="0" sz="1000" u="none" cap="none" strike="noStrike">
                <ns1:solidFill>
                  <ns1:srgbClr val="000000"/>
                </ns1:solidFill>
                <ns1:latin typeface="Arial"/>
                <ns1:ea typeface="Arial"/>
                <ns1:cs typeface="Arial"/>
                <ns1:sym typeface="Arial"/>
              </ns1:endParaRPr>
            </ns1:p>
          </ns0:txBody>
        </ns0:sp>
      </ns0:grpSp>
      <ns0:grpSp>
        <ns0:nvGrpSpPr>
          <ns0:cNvPr id="701" name="Google Shape;701;p26"/>
          <ns0:cNvGrpSpPr/>
          <ns0:nvPr/>
        </ns0:nvGrpSpPr>
        <ns0:grpSpPr>
          <ns1:xfrm>
            <ns1:off x="9137258" y="4928001"/>
            <ns1:ext cx="1060828" cy="581658"/>
            <ns1:chOff x="2022170" y="4553950"/>
            <ns1:chExt cx="1060828" cy="581658"/>
          </ns1:xfrm>
        </ns0:grpSpPr>
        <ns0:sp>
          <ns0:nvSpPr>
            <ns0:cNvPr id="702" name="Google Shape;702;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03" name="Google Shape;703;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Many companies</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Will be utilized</ns1:t>
              </ns1:r>
              <ns1:endParaRPr b="0" i="0" sz="1000" u="none" cap="none" strike="noStrike">
                <ns1:solidFill>
                  <ns1:srgbClr val="000000"/>
                </ns1:solidFill>
                <ns1:latin typeface="Arial"/>
                <ns1:ea typeface="Arial"/>
                <ns1:cs typeface="Arial"/>
                <ns1:sym typeface="Arial"/>
              </ns1:endParaRPr>
            </ns1:p>
          </ns0:txBody>
        </ns0:sp>
      </ns0:grpSp>
      <ns0:grpSp>
        <ns0:nvGrpSpPr>
          <ns0:cNvPr id="704" name="Google Shape;704;p26"/>
          <ns0:cNvGrpSpPr/>
          <ns0:nvPr/>
        </ns0:nvGrpSpPr>
        <ns0:grpSpPr>
          <ns1:xfrm>
            <ns1:off x="9122594" y="2004888"/>
            <ns1:ext cx="1060828" cy="581658"/>
            <ns1:chOff x="9137965" y="3639607"/>
            <ns1:chExt cx="1060828" cy="581658"/>
          </ns1:xfrm>
        </ns0:grpSpPr>
        <ns0:sp>
          <ns0:nvSpPr>
            <ns0:cNvPr id="705" name="Google Shape;705;p26"/>
            <ns0:cNvSpPr/>
            <ns0:nvPr/>
          </ns0:nvSpPr>
          <ns0:spPr>
            <ns1:xfrm>
              <ns1:off x="9165674" y="3639607"/>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06" name="Google Shape;706;p26"/>
            <ns0:cNvSpPr txBox="1"/>
            <ns0:nvPr/>
          </ns0:nvSpPr>
          <ns0:spPr>
            <ns1:xfrm>
              <ns1:off x="9137965" y="3715013"/>
              <ns1:ext cx="1060828"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Recommended</ns1:t>
              </ns1:r>
              <ns1:endParaRPr b="1" i="0" sz="105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New service</ns1:t>
              </ns1:r>
              <ns1:endParaRPr b="0" i="0" sz="1050" u="none" cap="none" strike="noStrike">
                <ns1:solidFill>
                  <ns1:srgbClr val="000000"/>
                </ns1:solidFill>
                <ns1:latin typeface="Arial"/>
                <ns1:ea typeface="Arial"/>
                <ns1:cs typeface="Arial"/>
                <ns1:sym typeface="Arial"/>
              </ns1:endParaRPr>
            </ns1:p>
          </ns0:txBody>
        </ns0:sp>
      </ns0:grpSp>
      <ns0:sp>
        <ns0:nvSpPr>
          <ns0:cNvPr id="707" name="Google Shape;707;p26"/>
          <ns0:cNvSpPr/>
          <ns0:nvPr/>
        </ns0:nvSpPr>
        <ns0:spPr>
          <ns1:xfrm>
            <ns1:off x="1862446" y="2545243"/>
            <ns1:ext cx="215459" cy="351805"/>
          </ns1:xfrm>
          <ns1:prstGeom prst="rightArrow">
            <ns1:avLst>
              <ns1:gd fmla="val 50000" name="adj1"/>
              <ns1:gd fmla="val 50000" name="adj2"/>
            </ns1:avLst>
          </ns1:prstGeom>
          <ns1:solidFill>
            <ns1:srgbClr val="0F2A68"/>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708" name="Google Shape;708;p26"/>
          <ns0:cNvGrpSpPr/>
          <ns0:nvPr/>
        </ns0:nvGrpSpPr>
        <ns0:grpSpPr>
          <ns1:xfrm>
            <ns1:off x="39882" y="3138171"/>
            <ns1:ext cx="1060828" cy="581658"/>
            <ns1:chOff x="9137965" y="3639607"/>
            <ns1:chExt cx="1060828" cy="581658"/>
          </ns1:xfrm>
        </ns0:grpSpPr>
        <ns0:sp>
          <ns0:nvSpPr>
            <ns0:cNvPr id="709" name="Google Shape;709;p26"/>
            <ns0:cNvSpPr/>
            <ns0:nvPr/>
          </ns0:nvSpPr>
          <ns0:spPr>
            <ns1:xfrm>
              <ns1:off x="9165674" y="3639607"/>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10" name="Google Shape;710;p26"/>
            <ns0:cNvSpPr txBox="1"/>
            <ns0:nvPr/>
          </ns0:nvSpPr>
          <ns0:spPr>
            <ns1:xfrm>
              <ns1:off x="9137965" y="3715013"/>
              <ns1:ext cx="1060828"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Recommended</ns1:t>
              </ns1:r>
              <ns1:endParaRPr b="1" i="0" sz="105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New service</ns1:t>
              </ns1:r>
              <ns1:endParaRPr b="0" i="0" sz="1050" u="none" cap="none" strike="noStrike">
                <ns1:solidFill>
                  <ns1:srgbClr val="000000"/>
                </ns1:solidFill>
                <ns1:latin typeface="Arial"/>
                <ns1:ea typeface="Arial"/>
                <ns1:cs typeface="Arial"/>
                <ns1:sym typeface="Arial"/>
              </ns1:endParaRPr>
            </ns1:p>
          </ns0:txBody>
        </ns0:sp>
      </ns0:grpSp>
      <ns0:sp>
        <ns0:nvSpPr>
          <ns0:cNvPr id="711" name="Google Shape;711;p26"/>
          <ns0:cNvSpPr/>
          <ns0:nvPr/>
        </ns0:nvSpPr>
        <ns0:spPr>
          <ns1:xfrm>
            <ns1:off x="10268295" y="5316050"/>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SEO video creation</ns1:t>
            </ns1:r>
            <ns1:endParaRPr b="0" i="0" sz="1600" u="none" cap="none" strike="noStrike">
              <ns1:solidFill>
                <ns1:srgbClr val="000000"/>
              </ns1:solidFill>
              <ns1:latin typeface="BIZ UDPGothic"/>
              <ns1:ea typeface="BIZ UDPGothic"/>
              <ns1:cs typeface="BIZ UDPGothic"/>
              <ns1:sym typeface="BIZ UDPGothic"/>
            </ns1:endParaRPr>
          </ns1:p>
        </ns0:txBody>
      </ns0:sp>
      <ns0:grpSp>
        <ns0:nvGrpSpPr>
          <ns0:cNvPr id="712" name="Google Shape;712;p26"/>
          <ns0:cNvGrpSpPr/>
          <ns0:nvPr/>
        </ns0:nvGrpSpPr>
        <ns0:grpSpPr>
          <ns1:xfrm>
            <ns1:off x="10937874" y="4928001"/>
            <ns1:ext cx="1060828" cy="581658"/>
            <ns1:chOff x="9137965" y="3639607"/>
            <ns1:chExt cx="1060828" cy="581658"/>
          </ns1:xfrm>
        </ns0:grpSpPr>
        <ns0:sp>
          <ns0:nvSpPr>
            <ns0:cNvPr id="713" name="Google Shape;713;p26"/>
            <ns0:cNvSpPr/>
            <ns0:nvPr/>
          </ns0:nvSpPr>
          <ns0:spPr>
            <ns1:xfrm>
              <ns1:off x="9165674" y="3639607"/>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14" name="Google Shape;714;p26"/>
            <ns0:cNvSpPr txBox="1"/>
            <ns0:nvPr/>
          </ns0:nvSpPr>
          <ns0:spPr>
            <ns1:xfrm>
              <ns1:off x="9137965" y="3715013"/>
              <ns1:ext cx="1060828"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Recommended</ns1:t>
              </ns1:r>
              <ns1:endParaRPr b="1" i="0" sz="105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New service</ns1:t>
              </ns1:r>
              <ns1:endParaRPr b="0" i="0" sz="1050" u="none" cap="none" strike="noStrike">
                <ns1:solidFill>
                  <ns1:srgbClr val="000000"/>
                </ns1:solidFill>
                <ns1:latin typeface="Arial"/>
                <ns1:ea typeface="Arial"/>
                <ns1:cs typeface="Arial"/>
                <ns1:sym typeface="Arial"/>
              </ns1:endParaRPr>
            </ns1:p>
          </ns0:txBody>
        </ns0:sp>
      </ns0:grpSp>
      <ns0:sp>
        <ns0:nvSpPr>
          <ns0:cNvPr id="715" name="Google Shape;715;p26"/>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716" name="Google Shape;716;p26"/>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7.xml><?xml version="1.0" encoding="utf-8"?>
<ns0:sld xmlns:ns0="http://schemas.openxmlformats.org/presentationml/2006/main" xmlns:ns1="http://schemas.openxmlformats.org/drawingml/2006/main">
  <ns0:cSld>
    <ns0:spTree>
      <ns0:nvGrpSpPr>
        <ns0:cNvPr id="721" name="Shape 721"/>
        <ns0:cNvGrpSpPr/>
        <ns0:nvPr/>
      </ns0:nvGrpSpPr>
      <ns0:grpSpPr>
        <ns1:xfrm>
          <ns1:off x="0" y="0"/>
          <ns1:ext cx="0" cy="0"/>
          <ns1:chOff x="0" y="0"/>
          <ns1:chExt cx="0" cy="0"/>
        </ns1:xfrm>
      </ns0:grpSpPr>
      <ns0:sp>
        <ns0:nvSpPr>
          <ns0:cNvPr id="722" name="Google Shape;722;p27"/>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Majisemi Club or visitor?</ns1:t>
            </ns1:r>
            <ns1:endParaRPr b="0" i="0" sz="1400" u="none" cap="none" strike="noStrike">
              <ns1:solidFill>
                <ns1:srgbClr val="000000"/>
              </ns1:solidFill>
              <ns1:latin typeface="Arial"/>
              <ns1:ea typeface="Arial"/>
              <ns1:cs typeface="Arial"/>
              <ns1:sym typeface="Arial"/>
            </ns1:endParaRPr>
          </ns1:p>
        </ns0:txBody>
      </ns0:sp>
      <ns0:sp>
        <ns0:nvSpPr>
          <ns0:cNvPr id="723" name="Google Shape;723;p27"/>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24" name="Google Shape;724;p27"/>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8.xml><?xml version="1.0" encoding="utf-8"?>
<ns0:sld xmlns:ns0="http://schemas.openxmlformats.org/presentationml/2006/main" xmlns:ns1="http://schemas.openxmlformats.org/drawingml/2006/main" xmlns:ns2="http://schemas.openxmlformats.org/officeDocument/2006/relationships">
  <ns0:cSld>
    <ns0:spTree>
      <ns0:nvGrpSpPr>
        <ns0:cNvPr id="728" name="Shape 728"/>
        <ns0:cNvGrpSpPr/>
        <ns0:nvPr/>
      </ns0:nvGrpSpPr>
      <ns0:grpSpPr>
        <ns1:xfrm>
          <ns1:off x="0" y="0"/>
          <ns1:ext cx="0" cy="0"/>
          <ns1:chOff x="0" y="0"/>
          <ns1:chExt cx="0" cy="0"/>
        </ns1:xfrm>
      </ns0:grpSpPr>
      <ns0:sp>
        <ns0:nvSpPr>
          <ns0:cNvPr id="729" name="Google Shape;729;p28"/>
          <ns0:cNvSpPr/>
          <ns0:nvPr/>
        </ns0:nvSpPr>
        <ns0:spPr>
          <ns1:xfrm>
            <ns1:off x="8136547" y="2551676"/>
            <ns1:ext cx="849300" cy="2732100"/>
          </ns1:xfrm>
          <ns1:prstGeom prst="downArrow">
            <ns1:avLst>
              <ns1:gd fmla="val 50000" name="adj1"/>
              <ns1:gd fmla="val 35720" name="adj2"/>
            </ns1:avLst>
          </ns1:prstGeom>
          <ns1:solidFill>
            <ns1:srgbClr val="FFD9E8"/>
          </ns1:solidFill>
          <ns1:ln>
            <ns1:noFill/>
          </ns1:ln>
        </ns0:spPr>
        <ns0:txBody>
          <ns1:bodyPr anchorCtr="0" anchor="ctr" bIns="41450" lIns="82900" spcFirstLastPara="1" rIns="82900" wrap="square" tIns="41450">
            <ns1:noAutofit/>
          </ns1:bodyPr>
          <ns1:lstStyle/>
          <ns1:p>
            <ns1:pPr indent="0" lvl="0" marL="0" marR="0" rtl="0" algn="ctr">
              <ns1:lnSpc>
                <ns1:spcPct val="100000"/>
              </ns1:lnSpc>
              <ns1:spcBef>
                <ns1:spcPts val="0"/>
              </ns1:spcBef>
              <ns1:spcAft>
                <ns1:spcPts val="0"/>
              </ns1:spcAft>
              <ns1:buClr>
                <ns1:srgbClr val="000000"/>
              </ns1:buClr>
              <ns1:buSzPts val="2175"/>
              <ns1:buFont typeface="Arial"/>
              <ns1:buNone/>
            </ns1:pPr>
            <ns1:r>
              <ns1:t/>
            </ns1:r>
            <ns1:endParaRPr b="0" i="0" sz="2175" u="none" cap="none" strike="noStrike">
              <ns1:solidFill>
                <ns1:schemeClr val="lt1"/>
              </ns1:solidFill>
              <ns1:latin typeface="Meiryo"/>
              <ns1:ea typeface="Meiryo"/>
              <ns1:cs typeface="Meiryo"/>
              <ns1:sym typeface="Meiryo"/>
            </ns1:endParaRPr>
          </ns1:p>
        </ns0:txBody>
      </ns0:sp>
      <ns0:sp>
        <ns0:nvSpPr>
          <ns0:cNvPr id="730" name="Google Shape;730;p28"/>
          <ns0:cNvSpPr/>
          <ns0:nvPr/>
        </ns0:nvSpPr>
        <ns0:spPr>
          <ns1:xfrm>
            <ns1:off x="2934760" y="2528595"/>
            <ns1:ext cx="849300" cy="2732100"/>
          </ns1:xfrm>
          <ns1:prstGeom prst="downArrow">
            <ns1:avLst>
              <ns1:gd fmla="val 50000" name="adj1"/>
              <ns1:gd fmla="val 36818" name="adj2"/>
            </ns1:avLst>
          </ns1:prstGeom>
          <ns1:solidFill>
            <ns1:srgbClr val="4F7CE6"/>
          </ns1:solidFill>
          <ns1:ln>
            <ns1:noFill/>
          </ns1:ln>
        </ns0:spPr>
        <ns0:txBody>
          <ns1:bodyPr anchorCtr="0" anchor="ctr" bIns="41450" lIns="82900" spcFirstLastPara="1" rIns="82900" wrap="square" tIns="41450">
            <ns1:noAutofit/>
          </ns1:bodyPr>
          <ns1:lstStyle/>
          <ns1:p>
            <ns1:pPr indent="0" lvl="0" marL="0" marR="0" rtl="0" algn="ctr">
              <ns1:lnSpc>
                <ns1:spcPct val="100000"/>
              </ns1:lnSpc>
              <ns1:spcBef>
                <ns1:spcPts val="0"/>
              </ns1:spcBef>
              <ns1:spcAft>
                <ns1:spcPts val="0"/>
              </ns1:spcAft>
              <ns1:buClr>
                <ns1:srgbClr val="000000"/>
              </ns1:buClr>
              <ns1:buSzPts val="2175"/>
              <ns1:buFont typeface="Arial"/>
              <ns1:buNone/>
            </ns1:pPr>
            <ns1:r>
              <ns1:t/>
            </ns1:r>
            <ns1:endParaRPr b="0" i="0" sz="2175" u="none" cap="none" strike="noStrike">
              <ns1:solidFill>
                <ns1:schemeClr val="lt1"/>
              </ns1:solidFill>
              <ns1:latin typeface="Meiryo"/>
              <ns1:ea typeface="Meiryo"/>
              <ns1:cs typeface="Meiryo"/>
              <ns1:sym typeface="Meiryo"/>
            </ns1:endParaRPr>
          </ns1:p>
        </ns0:txBody>
      </ns0:sp>
      <ns0:sp>
        <ns0:nvSpPr>
          <ns0:cNvPr id="731" name="Google Shape;731;p28"/>
          <ns0:cNvSpPr/>
          <ns0:nvPr/>
        </ns0:nvSpPr>
        <ns0:spPr>
          <ns1:xfrm>
            <ns1:off x="12028964" y="-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732" name="Google Shape;732;p28"/>
          <ns0:cNvCxnSpPr/>
          <ns0:nvPr/>
        </ns0:nvCxnSpPr>
        <ns0:spPr>
          <ns1:xfrm>
            <ns1:off x="6713" y="80032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733" name="Google Shape;733;p28"/>
          <ns0:cNvSpPr txBox="1"/>
          <ns0:nvPr/>
        </ns0:nvSpPr>
        <ns0:spPr>
          <ns1:xfrm>
            <ns1:off x="289256" y="14513"/>
            <ns1:ext cx="107130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Plan Comparison</ns1:t>
            </ns1:r>
            <ns1:endParaRPr b="0" i="0" sz="3600" u="none" cap="none" strike="noStrike">
              <ns1:solidFill>
                <ns1:schemeClr val="accent4"/>
              </ns1:solidFill>
              <ns1:latin typeface="BIZ UDPGothic"/>
              <ns1:ea typeface="BIZ UDPGothic"/>
              <ns1:cs typeface="BIZ UDPGothic"/>
              <ns1:sym typeface="BIZ UDPGothic"/>
            </ns1:endParaRPr>
          </ns1:p>
        </ns0:txBody>
      </ns0:sp>
      <ns0:sp>
        <ns0:nvSpPr>
          <ns0:cNvPr id="734" name="Google Shape;734;p28"/>
          <ns0:cNvSpPr txBox="1"/>
          <ns0:nvPr/>
        </ns0:nvSpPr>
        <ns0:spPr>
          <ns1:xfrm>
            <ns1:off x="10246459" y="259283"/>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Arial"/>
                <ns1:ea typeface="Arial"/>
                <ns1:cs typeface="Arial"/>
                <ns1:sym typeface="Arial"/>
              </ns1:rPr>
              <ns1:t>Pricing </ns1:t>
            </ns1:r>
            <ns1:r>
              <ns1:rPr b="0" i="0" lang="ja-JP" sz="1200" u="none" cap="none" strike="noStrike">
                <ns1:solidFill>
                  <ns1:schemeClr val="accent4"/>
                </ns1:solidFill>
                <ns1:latin typeface="Arial"/>
                <ns1:ea typeface="Arial"/>
                <ns1:cs typeface="Arial"/>
                <ns1:sym typeface="Arial"/>
              </ns1:rPr>
              <ns1:t>Plans</ns1:t>
            </ns1:r>
            <ns1:endParaRPr b="0" i="0" sz="1400" u="none" cap="none" strike="noStrike">
              <ns1:solidFill>
                <ns1:srgbClr val="000000"/>
              </ns1:solidFill>
              <ns1:latin typeface="Arial"/>
              <ns1:ea typeface="Arial"/>
              <ns1:cs typeface="Arial"/>
              <ns1:sym typeface="Arial"/>
            </ns1:endParaRPr>
          </ns1:p>
        </ns0:txBody>
      </ns0:sp>
      <ns0:graphicFrame>
        <ns0:nvGraphicFramePr>
          <ns0:cNvPr id="735" name="Google Shape;735;p28"/>
          <ns0:cNvGraphicFramePr/>
          <ns0:nvPr/>
        </ns0:nvGraphicFramePr>
        <ns0:xfrm>
          <ns1:off x="947757" y="5283807"/>
          <ns1:ext cx="3000000" cy="3000000"/>
        </ns0:xfrm>
        <ns1:graphic>
          <ns1:graphicData uri="http://schemas.openxmlformats.org/drawingml/2006/table">
            <ns1:tbl>
              <ns1:tblPr bandRow="1" firstRow="1">
                <ns1:noFill/>
                <ns1:tableStyleId>{DE458228-4A23-4751-AD18-C8A8BBD7AB6F}</ns1:tableStyleId>
              </ns1:tblPr>
              <ns1:tblGrid>
                <ns1:gridCol w="4823400"/>
              </ns1:tblGrid>
              <ns1:tr h="335250">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Billing</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r>
              <ns1:tr h="767125">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30 people × 14,500 JPY</ns1:t>
                      </ns1:r>
                      <ns1:endParaRPr sz="1400" u="none" cap="none" strike="noStrike">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 435,000 JPY </ns1:t>
                      </ns1:r>
                      <ns1:r>
                        <ns1:rPr lang="ja-JP" sz="800" u="none" cap="none" strike="noStrike">
                          <ns1:solidFill>
                            <ns1:schemeClr val="accent4"/>
                          </ns1:solidFill>
                          <ns1:latin typeface="BIZ UDPGothic"/>
                          <ns1:ea typeface="BIZ UDPGothic"/>
                          <ns1:cs typeface="BIZ UDPGothic"/>
                          <ns1:sym typeface="BIZ UDPGothic"/>
                        </ns1:rPr>
                        <ns1:t>(tax excluded)</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aphicFrame>
        <ns0:nvGraphicFramePr>
          <ns0:cNvPr id="736" name="Google Shape;736;p28"/>
          <ns0:cNvGraphicFramePr/>
          <ns0:nvPr/>
        </ns0:nvGraphicFramePr>
        <ns0:xfrm>
          <ns1:off x="6178870" y="5283806"/>
          <ns1:ext cx="3000000" cy="3000000"/>
        </ns0:xfrm>
        <ns1:graphic>
          <ns1:graphicData uri="http://schemas.openxmlformats.org/drawingml/2006/table">
            <ns1:tbl>
              <ns1:tblPr bandRow="1" firstRow="1">
                <ns1:noFill/>
                <ns1:tableStyleId>{DE458228-4A23-4751-AD18-C8A8BBD7AB6F}</ns1:tableStyleId>
              </ns1:tblPr>
              <ns1:tblGrid>
                <ns1:gridCol w="4823400"/>
              </ns1:tblGrid>
              <ns1:tr h="324225">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Billing</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r>
              <ns1:tr h="778125">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10 people × 12,000 JPY</ns1:t>
                      </ns1:r>
                      <ns1:endParaRPr sz="14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 120,000 JPY </ns1:t>
                      </ns1:r>
                      <ns1:r>
                        <ns1:rPr lang="ja-JP" sz="800" u="none" cap="none" strike="noStrike">
                          <ns1:solidFill>
                            <ns1:schemeClr val="accent4"/>
                          </ns1:solidFill>
                          <ns1:latin typeface="BIZ UDPGothic"/>
                          <ns1:ea typeface="BIZ UDPGothic"/>
                          <ns1:cs typeface="BIZ UDPGothic"/>
                          <ns1:sym typeface="BIZ UDPGothic"/>
                        </ns1:rPr>
                        <ns1:t>(tax excluded)</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aphicFrame>
        <ns0:nvGraphicFramePr>
          <ns0:cNvPr id="737" name="Google Shape;737;p28"/>
          <ns0:cNvGraphicFramePr/>
          <ns0:nvPr/>
        </ns0:nvGraphicFramePr>
        <ns0:xfrm>
          <ns1:off x="947757" y="1190538"/>
          <ns1:ext cx="3000000" cy="3000000"/>
        </ns0:xfrm>
        <ns1:graphic>
          <ns1:graphicData uri="http://schemas.openxmlformats.org/drawingml/2006/table">
            <ns1:tbl>
              <ns1:tblPr bandRow="1" firstRow="1">
                <ns1:noFill/>
                <ns1:tableStyleId>{DE458228-4A23-4751-AD18-C8A8BBD7AB6F}</ns1:tableStyleId>
              </ns1:tblPr>
              <ns1:tblGrid>
                <ns1:gridCol w="4823400"/>
              </ns1:tblGrid>
              <ns1:tr h="335250">
                <ns1:tc>
                  <ns1:txBody>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lang="ja-JP" sz="2400" u="none" cap="none" strike="noStrike">
                          <ns1:latin typeface="BIZ UDPGothic"/>
                          <ns1:ea typeface="BIZ UDPGothic"/>
                          <ns1:cs typeface="BIZ UDPGothic"/>
                          <ns1:sym typeface="BIZ UDPGothic"/>
                        </ns1:rPr>
                        <ns1:t>Visitor</ns1:t>
                      </ns1:r>
                      <ns1:endParaRPr sz="2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r>
              <ns1:tr h="76712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Seminar hosting</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30 attendees achieved</ns1:t>
                      </ns1:r>
                      <ns1:endParaRPr sz="18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aphicFrame>
        <ns0:nvGraphicFramePr>
          <ns0:cNvPr id="738" name="Google Shape;738;p28"/>
          <ns0:cNvGraphicFramePr/>
          <ns0:nvPr/>
        </ns0:nvGraphicFramePr>
        <ns0:xfrm>
          <ns1:off x="6178870" y="1190538"/>
          <ns1:ext cx="3000000" cy="3000000"/>
        </ns0:xfrm>
        <ns1:graphic>
          <ns1:graphicData uri="http://schemas.openxmlformats.org/drawingml/2006/table">
            <ns1:tbl>
              <ns1:tblPr bandRow="1" firstRow="1">
                <ns1:noFill/>
                <ns1:tableStyleId>{DE458228-4A23-4751-AD18-C8A8BBD7AB6F}</ns1:tableStyleId>
              </ns1:tblPr>
              <ns1:tblGrid>
                <ns1:gridCol w="4823400"/>
              </ns1:tblGrid>
              <ns1:tr h="335250">
                <ns1:tc>
                  <ns1:txBody>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lang="ja-JP" sz="2400" u="none" cap="none" strike="noStrike">
                          <ns1:solidFill>
                            <ns1:schemeClr val="lt1"/>
                          </ns1:solidFill>
                          <ns1:latin typeface="BIZ UDPGothic"/>
                          <ns1:ea typeface="BIZ UDPGothic"/>
                          <ns1:cs typeface="BIZ UDPGothic"/>
                          <ns1:sym typeface="BIZ UDPGothic"/>
                        </ns1:rPr>
                        <ns1:t>Majisemi Club</ns1:t>
                      </ns1:r>
                      <ns1:endParaRPr sz="2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r>
              <ns1:tr h="76712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Seminar hosting</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30 attendees achieved</ns1:t>
                      </ns1:r>
                      <ns1:endParaRPr sz="18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pSp>
        <ns0:nvGrpSpPr>
          <ns0:cNvPr id="739" name="Google Shape;739;p28"/>
          <ns0:cNvGrpSpPr/>
          <ns0:nvPr/>
        </ns0:nvGrpSpPr>
        <ns0:grpSpPr>
          <ns1:xfrm>
            <ns1:off x="6178870" y="2621903"/>
            <ns1:ext cx="1984200" cy="1102500"/>
            <ns1:chOff x="6389518" y="2457155"/>
            <ns1:chExt cx="1984200" cy="1102500"/>
          </ns1:xfrm>
        </ns0:grpSpPr>
        <ns0:sp>
          <ns0:nvSpPr>
            <ns0:cNvPr id="740" name="Google Shape;740;p28"/>
            <ns0:cNvSpPr/>
            <ns0:nvPr/>
          </ns0:nvSpPr>
          <ns0:spPr>
            <ns1:xfrm>
              <ns1:off x="6389518" y="2457155"/>
              <ns1:ext cx="1984200" cy="1102500"/>
            </ns1:xfrm>
            <ns1:prstGeom prst="roundRect">
              <ns1:avLst>
                <ns1:gd fmla="val 6510" name="adj"/>
              </ns1:avLst>
            </ns1:prstGeom>
            <ns1:solidFill>
              <ns1:schemeClr val="lt1"/>
            </ns1:solidFill>
            <ns1:ln cap="flat" cmpd="sng" w="9525">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741" name="Google Shape;741;p28"/>
            <ns0:cNvGrpSpPr/>
            <ns0:nvPr/>
          </ns0:nvGrpSpPr>
          <ns0:grpSpPr>
            <ns1:xfrm>
              <ns1:off x="6417513" y="2653310"/>
              <ns1:ext cx="1056232" cy="722312"/>
              <ns1:chOff x="-104243" y="1901019"/>
              <ns1:chExt cx="3699588" cy="2529991"/>
            </ns1:xfrm>
          </ns0:grpSpPr>
          <ns0:pic>
            <ns0:nvPicPr>
              <ns0:cNvPr descr="人の集団 単色塗りつぶし" id="742" name="Google Shape;742;p28"/>
              <ns0:cNvPicPr preferRelativeResize="0"/>
              <ns0:nvPr/>
            </ns0:nvPicPr>
            <ns0:blipFill rotWithShape="1">
              <ns1:blip ns2:embed="rId3">
                <ns1:alphaModFix/>
              </ns1:blip>
              <ns1:srcRect b="64845" l="0" r="0" t="0"/>
              <ns1:stretch/>
            </ns0:blipFill>
            <ns0:spPr>
              <ns1:xfrm>
                <ns1:off x="-104243" y="1901019"/>
                <ns1:ext cx="3699588" cy="1300523"/>
              </ns1:xfrm>
              <ns1:prstGeom prst="rect">
                <ns1:avLst/>
              </ns1:prstGeom>
              <ns1:noFill/>
              <ns1:ln>
                <ns1:noFill/>
              </ns1:ln>
            </ns0:spPr>
          </ns0:pic>
          <ns0:pic>
            <ns0:nvPicPr>
              <ns0:cNvPr descr="人の集団 単色塗りつぶし" id="743" name="Google Shape;743;p28"/>
              <ns0:cNvPicPr preferRelativeResize="0"/>
              <ns0:nvPr/>
            </ns0:nvPicPr>
            <ns0:blipFill rotWithShape="1">
              <ns1:blip ns2:embed="rId3">
                <ns1:alphaModFix/>
              </ns1:blip>
              <ns1:srcRect b="0" l="0" r="0" t="64971"/>
              <ns1:stretch/>
            </ns0:blipFill>
            <ns0:spPr>
              <ns1:xfrm>
                <ns1:off x="-104243" y="3135086"/>
                <ns1:ext cx="3699588" cy="1295924"/>
              </ns1:xfrm>
              <ns1:prstGeom prst="rect">
                <ns1:avLst/>
              </ns1:prstGeom>
              <ns1:noFill/>
              <ns1:ln>
                <ns1:noFill/>
              </ns1:ln>
            </ns0:spPr>
          </ns0:pic>
        </ns0:grpSp>
        <ns0:sp>
          <ns0:nvSpPr>
            <ns0:cNvPr id="744" name="Google Shape;744;p28"/>
            <ns0:cNvSpPr txBox="1"/>
            <ns0:nvPr/>
          </ns0:nvSpPr>
          <ns0:spPr>
            <ns1:xfrm>
              <ns1:off x="7392796" y="2704414"/>
              <ns1:ext cx="8772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Attendance slots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10 people</ns1:t>
              </ns1:r>
              <ns1:endParaRPr b="0" i="0" sz="1400" u="none" cap="none" strike="noStrike">
                <ns1:solidFill>
                  <ns1:srgbClr val="000000"/>
                </ns1:solidFill>
                <ns1:latin typeface="BIZ UDPGothic"/>
                <ns1:ea typeface="BIZ UDPGothic"/>
                <ns1:cs typeface="BIZ UDPGothic"/>
                <ns1:sym typeface="BIZ UDPGothic"/>
              </ns1:endParaRPr>
            </ns1:p>
          </ns0:txBody>
        </ns0:sp>
      </ns0:grpSp>
      <ns0:sp>
        <ns0:nvSpPr>
          <ns0:cNvPr id="745" name="Google Shape;745;p28"/>
          <ns0:cNvSpPr/>
          <ns0:nvPr/>
        </ns0:nvSpPr>
        <ns0:spPr>
          <ns1:xfrm flipH="1">
            <ns1:off x="8451980" y="2619274"/>
            <ns1:ext cx="2550300" cy="1102500"/>
          </ns1:xfrm>
          <ns1:prstGeom prst="homePlate">
            <ns1:avLst>
              <ns1:gd fmla="val 57470"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(Monthly membership fee)</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10 additional people per month</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10 people × @12,000 JPY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746" name="Google Shape;746;p28"/>
          <ns0:cNvSpPr/>
          <ns0:nvPr/>
        </ns0:nvSpPr>
        <ns0:spPr>
          <ns1:xfrm flipH="1">
            <ns1:off x="8451979" y="3844323"/>
            <ns1:ext cx="2550300" cy="1102500"/>
          </ns1:xfrm>
          <ns1:prstGeom prst="homePlate">
            <ns1:avLst>
              <ns1:gd fmla="val 57470"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Utilize free benefits for 20 people</ns1:t>
            </ns1:r>
            <ns1:endParaRPr b="0" i="0" sz="1400" u="none" cap="none" strike="noStrike">
              <ns1:solidFill>
                <ns1:schemeClr val="lt1"/>
              </ns1:solidFill>
              <ns1:latin typeface="BIZ UDPGothic"/>
              <ns1:ea typeface="BIZ UDPGothic"/>
              <ns1:cs typeface="BIZ UDPGothic"/>
              <ns1:sym typeface="BIZ UDPGothic"/>
            </ns1:endParaRPr>
          </ns1:p>
        </ns0:txBody>
      </ns0:sp>
      <ns0:grpSp>
        <ns0:nvGrpSpPr>
          <ns0:cNvPr id="747" name="Google Shape;747;p28"/>
          <ns0:cNvGrpSpPr/>
          <ns0:nvPr/>
        </ns0:nvGrpSpPr>
        <ns0:grpSpPr>
          <ns1:xfrm>
            <ns1:off x="6178870" y="3826207"/>
            <ns1:ext cx="1984200" cy="1102500"/>
            <ns1:chOff x="6394662" y="4031484"/>
            <ns1:chExt cx="1984200" cy="1102500"/>
          </ns1:xfrm>
        </ns0:grpSpPr>
        <ns0:grpSp>
          <ns0:nvGrpSpPr>
            <ns0:cNvPr id="748" name="Google Shape;748;p28"/>
            <ns0:cNvGrpSpPr/>
            <ns0:nvPr/>
          </ns0:nvGrpSpPr>
          <ns0:grpSpPr>
            <ns1:xfrm>
              <ns1:off x="6394662" y="4031484"/>
              <ns1:ext cx="1984200" cy="1102500"/>
              <ns1:chOff x="6389518" y="2457155"/>
              <ns1:chExt cx="1984200" cy="1102500"/>
            </ns1:xfrm>
          </ns0:grpSpPr>
          <ns0:sp>
            <ns0:nvSpPr>
              <ns0:cNvPr id="749" name="Google Shape;749;p28"/>
              <ns0:cNvSpPr/>
              <ns0:nvPr/>
            </ns0:nvSpPr>
            <ns0:spPr>
              <ns1:xfrm>
                <ns1:off x="6389518" y="2457155"/>
                <ns1:ext cx="1984200" cy="1102500"/>
              </ns1:xfrm>
              <ns1:prstGeom prst="roundRect">
                <ns1:avLst>
                  <ns1:gd fmla="val 6510" name="adj"/>
                </ns1:avLst>
              </ns1:prstGeom>
              <ns1:solidFill>
                <ns1:schemeClr val="lt1"/>
              </ns1:solidFill>
              <ns1:ln cap="flat" cmpd="sng" w="9525">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750" name="Google Shape;750;p28"/>
              <ns0:cNvSpPr txBox="1"/>
              <ns0:nvPr/>
            </ns0:nvSpPr>
            <ns0:spPr>
              <ns1:xfrm>
                <ns1:off x="7392796" y="2704414"/>
                <ns1:ext cx="8772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Attendance slots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20 people</ns1:t>
                </ns1:r>
                <ns1:endParaRPr b="0" i="0" sz="1800" u="none" cap="none" strike="noStrike">
                  <ns1:solidFill>
                    <ns1:schemeClr val="accent4"/>
                  </ns1:solidFill>
                  <ns1:latin typeface="BIZ UDPGothic"/>
                  <ns1:ea typeface="BIZ UDPGothic"/>
                  <ns1:cs typeface="BIZ UDPGothic"/>
                  <ns1:sym typeface="BIZ UDPGothic"/>
                </ns1:endParaRPr>
              </ns1:p>
            </ns0:txBody>
          </ns0:sp>
        </ns0:grpSp>
        <ns0:grpSp>
          <ns0:nvGrpSpPr>
            <ns0:cNvPr id="751" name="Google Shape;751;p28"/>
            <ns0:cNvGrpSpPr/>
            <ns0:nvPr/>
          </ns0:nvGrpSpPr>
          <ns0:grpSpPr>
            <ns1:xfrm>
              <ns1:off x="6402639" y="4075169"/>
              <ns1:ext cx="760987" cy="525607"/>
              <ns1:chOff x="4968009" y="2875618"/>
              <ns1:chExt cx="760987" cy="525607"/>
            </ns1:xfrm>
          </ns0:grpSpPr>
          <ns0:pic>
            <ns0:nvPicPr>
              <ns0:cNvPr descr="人の集団 単色塗りつぶし" id="752" name="Google Shape;752;p28"/>
              <ns0:cNvPicPr preferRelativeResize="0"/>
              <ns0:nvPr/>
            </ns0:nvPicPr>
            <ns0:blipFill rotWithShape="1">
              <ns1:blip ns2:embed="rId3">
                <ns1:alphaModFix/>
              </ns1:blip>
              <ns1:srcRect b="64845" l="0" r="0" t="0"/>
              <ns1:stretch/>
            </ns0:blipFill>
            <ns0:spPr>
              <ns1:xfrm>
                <ns1:off x="4968009" y="2875618"/>
                <ns1:ext cx="760987" cy="267511"/>
              </ns1:xfrm>
              <ns1:prstGeom prst="rect">
                <ns1:avLst/>
              </ns1:prstGeom>
              <ns1:noFill/>
              <ns1:ln>
                <ns1:noFill/>
              </ns1:ln>
            </ns0:spPr>
          </ns0:pic>
          <ns0:pic>
            <ns0:nvPicPr>
              <ns0:cNvPr descr="人の集団 単色塗りつぶし" id="753" name="Google Shape;753;p28"/>
              <ns0:cNvPicPr preferRelativeResize="0"/>
              <ns0:nvPr/>
            </ns0:nvPicPr>
            <ns0:blipFill rotWithShape="1">
              <ns1:blip ns2:embed="rId3">
                <ns1:alphaModFix/>
              </ns1:blip>
              <ns1:srcRect b="0" l="0" r="0" t="64971"/>
              <ns1:stretch/>
            </ns0:blipFill>
            <ns0:spPr>
              <ns1:xfrm>
                <ns1:off x="4968009" y="3134660"/>
                <ns1:ext cx="760987" cy="266565"/>
              </ns1:xfrm>
              <ns1:prstGeom prst="rect">
                <ns1:avLst/>
              </ns1:prstGeom>
              <ns1:noFill/>
              <ns1:ln>
                <ns1:noFill/>
              </ns1:ln>
            </ns0:spPr>
          </ns0:pic>
        </ns0:grpSp>
        <ns0:grpSp>
          <ns0:nvGrpSpPr>
            <ns0:cNvPr id="754" name="Google Shape;754;p28"/>
            <ns0:cNvGrpSpPr/>
            <ns0:nvPr/>
          </ns0:nvGrpSpPr>
          <ns0:grpSpPr>
            <ns1:xfrm>
              <ns1:off x="6676767" y="4558766"/>
              <ns1:ext cx="760987" cy="525607"/>
              <ns1:chOff x="4968009" y="2875618"/>
              <ns1:chExt cx="760987" cy="525607"/>
            </ns1:xfrm>
          </ns0:grpSpPr>
          <ns0:pic>
            <ns0:nvPicPr>
              <ns0:cNvPr descr="人の集団 単色塗りつぶし" id="755" name="Google Shape;755;p28"/>
              <ns0:cNvPicPr preferRelativeResize="0"/>
              <ns0:nvPr/>
            </ns0:nvPicPr>
            <ns0:blipFill rotWithShape="1">
              <ns1:blip ns2:embed="rId3">
                <ns1:alphaModFix/>
              </ns1:blip>
              <ns1:srcRect b="64845" l="0" r="0" t="0"/>
              <ns1:stretch/>
            </ns0:blipFill>
            <ns0:spPr>
              <ns1:xfrm>
                <ns1:off x="4968009" y="2875618"/>
                <ns1:ext cx="760987" cy="267511"/>
              </ns1:xfrm>
              <ns1:prstGeom prst="rect">
                <ns1:avLst/>
              </ns1:prstGeom>
              <ns1:noFill/>
              <ns1:ln>
                <ns1:noFill/>
              </ns1:ln>
            </ns0:spPr>
          </ns0:pic>
          <ns0:pic>
            <ns0:nvPicPr>
              <ns0:cNvPr descr="人の集団 単色塗りつぶし" id="756" name="Google Shape;756;p28"/>
              <ns0:cNvPicPr preferRelativeResize="0"/>
              <ns0:nvPr/>
            </ns0:nvPicPr>
            <ns0:blipFill rotWithShape="1">
              <ns1:blip ns2:embed="rId3">
                <ns1:alphaModFix/>
              </ns1:blip>
              <ns1:srcRect b="0" l="0" r="0" t="64971"/>
              <ns1:stretch/>
            </ns0:blipFill>
            <ns0:spPr>
              <ns1:xfrm>
                <ns1:off x="4968009" y="3134660"/>
                <ns1:ext cx="760987" cy="266565"/>
              </ns1:xfrm>
              <ns1:prstGeom prst="rect">
                <ns1:avLst/>
              </ns1:prstGeom>
              <ns1:noFill/>
              <ns1:ln>
                <ns1:noFill/>
              </ns1:ln>
            </ns0:spPr>
          </ns0:pic>
        </ns0:grpSp>
      </ns0:grpSp>
      <ns0:sp>
        <ns0:nvSpPr>
          <ns0:cNvPr id="757" name="Google Shape;757;p28"/>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lang="ja-JP"/>
              <ns1:t>‹#›</ns1:t>
            </ns1:fld>
            <ns1:endParaRPr/>
          </ns1:p>
        </ns0:txBody>
      </ns0:sp>
    </ns0:spTree>
  </ns0:cSld>
  <ns0:clrMapOvr>
    <ns1:masterClrMapping/>
  </ns0:clrMapOvr>
</ns0:sld>
</file>

<file path=ppt/slides/slide29.xml><?xml version="1.0" encoding="utf-8"?>
<ns0:sld xmlns:ns0="http://schemas.openxmlformats.org/presentationml/2006/main" xmlns:ns1="http://schemas.openxmlformats.org/drawingml/2006/main">
  <ns0:cSld>
    <ns0:spTree>
      <ns0:nvGrpSpPr>
        <ns0:cNvPr id="761" name="Shape 761"/>
        <ns0:cNvGrpSpPr/>
        <ns0:nvPr/>
      </ns0:nvGrpSpPr>
      <ns0:grpSpPr>
        <ns1:xfrm>
          <ns1:off x="0" y="0"/>
          <ns1:ext cx="0" cy="0"/>
          <ns1:chOff x="0" y="0"/>
          <ns1:chExt cx="0" cy="0"/>
        </ns1:xfrm>
      </ns0:grpSpPr>
      <ns0:cxnSp>
        <ns0:nvCxnSpPr>
          <ns0:cNvPr id="762" name="Google Shape;762;p29"/>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763" name="Google Shape;763;p29"/>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764" name="Google Shape;764;p29"/>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765" name="Google Shape;765;p29"/>
          <ns0:cNvSpPr txBox="1"/>
          <ns0:nvPr/>
        </ns0:nvSpPr>
        <ns0:spPr>
          <ns1:xfrm>
            <ns1:off x="292431" y="6893"/>
            <ns1:ext cx="107130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Majisemi Club Initial </ns1:t>
            </ns1:r>
            <ns1:r>
              <ns1:rPr b="1" i="0" lang="ja-JP" sz="3600" u="none" cap="none" strike="noStrike">
                <ns1:solidFill>
                  <ns1:srgbClr val="ED7D31"/>
                </ns1:solidFill>
                <ns1:latin typeface="BIZ UDPGothic"/>
                <ns1:ea typeface="BIZ UDPGothic"/>
                <ns1:cs typeface="BIZ UDPGothic"/>
                <ns1:sym typeface="BIZ UDPGothic"/>
              </ns1:rPr>
              <ns1:t>20 People Free Benefit</ns1:t>
            </ns1:r>
            <ns1:endParaRPr b="1" i="0" sz="3600" u="none" cap="none" strike="noStrike">
              <ns1:solidFill>
                <ns1:srgbClr val="ED7D31"/>
              </ns1:solidFill>
              <ns1:latin typeface="BIZ UDPGothic"/>
              <ns1:ea typeface="BIZ UDPGothic"/>
              <ns1:cs typeface="BIZ UDPGothic"/>
              <ns1:sym typeface="BIZ UDPGothic"/>
            </ns1:endParaRPr>
          </ns1:p>
        </ns0:txBody>
      </ns0:sp>
      <ns0:sp>
        <ns0:nvSpPr>
          <ns0:cNvPr id="766" name="Google Shape;766;p29"/>
          <ns0:cNvSpPr txBox="1"/>
          <ns0:nvPr/>
        </ns0:nvSpPr>
        <ns0:spPr>
          <ns1:xfrm>
            <ns1:off x="10249634" y="251663"/>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Arial"/>
                <ns1:ea typeface="Arial"/>
                <ns1:cs typeface="Arial"/>
                <ns1:sym typeface="Arial"/>
              </ns1:rPr>
              <ns1:t>Campaign</ns1:t>
            </ns1:r>
            <ns1:endParaRPr b="0" i="0" sz="1400" u="none" cap="none" strike="noStrike">
              <ns1:solidFill>
                <ns1:srgbClr val="000000"/>
              </ns1:solidFill>
              <ns1:latin typeface="Arial"/>
              <ns1:ea typeface="Arial"/>
              <ns1:cs typeface="Arial"/>
              <ns1:sym typeface="Arial"/>
            </ns1:endParaRPr>
          </ns1:p>
        </ns0:txBody>
      </ns0:sp>
      <ns0:graphicFrame>
        <ns0:nvGraphicFramePr>
          <ns0:cNvPr id="767" name="Google Shape;767;p29"/>
          <ns0:cNvGraphicFramePr/>
          <ns0:nvPr/>
        </ns0:nvGraphicFramePr>
        <ns0:xfrm>
          <ns1:off x="530537" y="2758676"/>
          <ns1:ext cx="3000000" cy="3000000"/>
        </ns0:xfrm>
        <ns1:graphic>
          <ns1:graphicData uri="http://schemas.openxmlformats.org/drawingml/2006/table">
            <ns1:tbl>
              <ns1:tblPr bandRow="1" firstRow="1">
                <ns1:noFill/>
                <ns1:tableStyleId>{DE458228-4A23-4751-AD18-C8A8BBD7AB6F}</ns1:tableStyleId>
              </ns1:tblPr>
              <ns1:tblGrid>
                <ns1:gridCol w="2665000"/>
                <ns1:gridCol w="1456275"/>
                <ns1:gridCol w="1279100"/>
                <ns1:gridCol w="1349825"/>
                <ns1:gridCol w="1295400"/>
              </ns1:tblGrid>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January</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February</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March</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April</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Membership Fee Billing Amount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120,000 yen</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120,000 yen</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120,000 yen</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120,000 yen</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Additional attendance slots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Campaign-Based</ns1:t>
                      </ns1:r>
                      <ns1:endParaRPr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Additional attendance slots (free)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+20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AEFB1">
                        <ns1:alpha val="0"/>
                      </ns1:srgbClr>
                    </ns1:solidFill>
                  </ns1:tcPr>
                </ns1:tc>
                <ns1:tc>
                  <ns1:txBody>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Remaining Attendance Slots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30 participants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20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30 participants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Seminar hosting</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30 participants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30 participants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bl>
          </ns1:graphicData>
        </ns1:graphic>
      </ns0:graphicFrame>
      <ns0:sp>
        <ns0:nvSpPr>
          <ns0:cNvPr id="768" name="Google Shape;768;p29"/>
          <ns0:cNvSpPr txBox="1"/>
          <ns0:nvPr/>
        </ns0:nvSpPr>
        <ns0:spPr>
          <ns1:xfrm>
            <ns1:off x="381000" y="1026751"/>
            <ns1:ext cx="11430000" cy="1116000"/>
          </ns1:xfrm>
          <ns1:prstGeom prst="rect">
            <ns1:avLst/>
          </ns1:prstGeom>
          <ns1:noFill/>
          <ns1:ln>
            <ns1:noFill/>
          </ns1:ln>
        </ns0:spPr>
        <ns0:txBody>
          <ns1:bodyPr anchorCtr="0" anchor="t" bIns="45700" lIns="91425" spcFirstLastPara="1" rIns="91425" wrap="square" tIns="45700">
            <ns1:noAutofit/>
          </ns1:bodyPr>
          <ns1:lstStyle/>
          <ns1:p>
            <ns1:pPr indent="-342900" lvl="0" marL="342900" marR="0" rtl="0" algn="l">
              <ns1:lnSpc>
                <ns1:spcPct val="150000"/>
              </ns1:lnSpc>
              <ns1:spcBef>
                <ns1:spcPts val="0"/>
              </ns1:spcBef>
              <ns1:spcAft>
                <ns1:spcPts val="0"/>
              </ns1:spcAft>
              <ns1:buClr>
                <ns1:srgbClr val="4F7CE6"/>
              </ns1:buClr>
              <ns1:buSzPts val="2000"/>
              <ns1:buFont typeface="BIZ UDPGothic"/>
              <ns1:buChar char="✔"/>
            </ns1:pPr>
            <ns1:r>
              <ns1:rPr b="0" i="0" lang="ja-JP" sz="2000" u="none" cap="none" strike="noStrike">
                <ns1:solidFill>
                  <ns1:schemeClr val="accent4"/>
                </ns1:solidFill>
                <ns1:latin typeface="BIZ UDPGothic"/>
                <ns1:ea typeface="BIZ UDPGothic"/>
                <ns1:cs typeface="BIZ UDPGothic"/>
                <ns1:sym typeface="BIZ UDPGothic"/>
              </ns1:rPr>
              <ns1:t>By contracting Majisemi Club, you can use this benefit at the time of your first event.</ns1:t>
            </ns1:r>
            <ns1:endParaRPr b="0" i="0" sz="20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50000"/>
              </ns1:lnSpc>
              <ns1:spcBef>
                <ns1:spcPts val="0"/>
              </ns1:spcBef>
              <ns1:spcAft>
                <ns1:spcPts val="0"/>
              </ns1:spcAft>
              <ns1:buClr>
                <ns1:srgbClr val="4F7CE6"/>
              </ns1:buClr>
              <ns1:buSzPts val="2000"/>
              <ns1:buFont typeface="BIZ UDPGothic"/>
              <ns1:buChar char="✔"/>
            </ns1:pPr>
            <ns1:r>
              <ns1:rPr b="0" i="0" lang="ja-JP" sz="2000" u="none" cap="none" strike="noStrike">
                <ns1:solidFill>
                  <ns1:schemeClr val="accent4"/>
                </ns1:solidFill>
                <ns1:latin typeface="BIZ UDPGothic"/>
                <ns1:ea typeface="BIZ UDPGothic"/>
                <ns1:cs typeface="BIZ UDPGothic"/>
                <ns1:sym typeface="BIZ UDPGothic"/>
              </ns1:rPr>
              <ns1:t>You can cancel at any time. Even if you cancel after one session, it is more advantageous than being a visitor.</ns1:t>
            </ns1:r>
            <ns1:endParaRPr b="0" i="0" sz="2000" u="none" cap="none" strike="noStrike">
              <ns1:solidFill>
                <ns1:schemeClr val="accent4"/>
              </ns1:solidFill>
              <ns1:latin typeface="BIZ UDPGothic"/>
              <ns1:ea typeface="BIZ UDPGothic"/>
              <ns1:cs typeface="BIZ UDPGothic"/>
              <ns1:sym typeface="BIZ UDPGothic"/>
            </ns1:endParaRPr>
          </ns1:p>
        </ns0:txBody>
      </ns0:sp>
      <ns0:sp>
        <ns0:nvSpPr>
          <ns0:cNvPr id="769" name="Google Shape;769;p29"/>
          <ns0:cNvSpPr txBox="1"/>
          <ns0:nvPr/>
        </ns0:nvSpPr>
        <ns0:spPr>
          <ns1:xfrm>
            <ns1:off x="530525" y="2209900"/>
            <ns1:ext cx="5801400" cy="483600"/>
          </ns1:xfrm>
          <ns1:prstGeom prst="rect">
            <ns1:avLst/>
          </ns1:prstGeom>
          <ns1:noFill/>
          <ns1:ln cap="flat" cmpd="sng" w="9525">
            <ns1:solidFill>
              <ns1:srgbClr val="ED7D3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rgbClr val="ED7D31"/>
                </ns1:solidFill>
                <ns1:latin typeface="BIZ UDPGothic"/>
                <ns1:ea typeface="BIZ UDPGothic"/>
                <ns1:cs typeface="BIZ UDPGothic"/>
                <ns1:sym typeface="BIZ UDPGothic"/>
              </ns1:rPr>
              <ns1:t>Image of hosting using special offers</ns1:t>
            </ns1:r>
            <ns1:endParaRPr b="1" i="0" sz="2400" u="none" cap="none" strike="noStrike">
              <ns1:solidFill>
                <ns1:srgbClr val="ED7D31"/>
              </ns1:solidFill>
              <ns1:latin typeface="BIZ UDPGothic"/>
              <ns1:ea typeface="BIZ UDPGothic"/>
              <ns1:cs typeface="BIZ UDPGothic"/>
              <ns1:sym typeface="BIZ UDPGothic"/>
            </ns1:endParaRPr>
          </ns1:p>
        </ns0:txBody>
      </ns0:sp>
      <ns0:sp>
        <ns0:nvSpPr>
          <ns0:cNvPr id="770" name="Google Shape;770;p29"/>
          <ns0:cNvSpPr/>
          <ns0:nvPr/>
        </ns0:nvSpPr>
        <ns0:spPr>
          <ns1:xfrm>
            <ns1:off x="3630176" y="4023875"/>
            <ns1:ext cx="1053900" cy="540600"/>
          </ns1:xfrm>
          <ns1:prstGeom prst="flowChartConnector">
            <ns1:avLst/>
          </ns1:prstGeom>
          <ns1:noFill/>
          <ns1:ln cap="flat" cmpd="sng" w="381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771" name="Google Shape;771;p29"/>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772" name="Google Shape;772;p29"/>
          <ns0:cNvSpPr/>
          <ns0:nvPr/>
        </ns0:nvSpPr>
        <ns0:spPr>
          <ns1:xfrm>
            <ns1:off x="5648950" y="5574400"/>
            <ns1:ext cx="4762200" cy="800400"/>
          </ns1:xfrm>
          <ns1:custGeom>
            <ns1:rect b="b" l="l" r="r" t="t"/>
            <ns1:pathLst>
              <ns1:path extrusionOk="0" h="120000" w="120000">
                <ns1:moveTo>
                  <ns1:pt x="0" y="0"/>
                </ns1:moveTo>
                <ns1:lnTo>
                  <ns1:pt x="120000" y="0"/>
                </ns1:lnTo>
                <ns1:lnTo>
                  <ns1:pt x="120000" y="120000"/>
                </ns1:lnTo>
                <ns1:lnTo>
                  <ns1:pt x="0" y="120000"/>
                </ns1:lnTo>
                <ns1:close/>
              </ns1:path>
              <ns1:path extrusionOk="0" fill="none" h="120000" w="120000">
                <ns1:moveTo>
                  <ns1:pt x="-205" y="56812"/>
                </ns1:moveTo>
                <ns1:lnTo>
                  <ns1:pt x="-3688" y="-38466"/>
                </ns1:lnTo>
              </ns1:path>
            </ns1:pathLst>
          </ns1:custGeom>
          <ns1:solidFill>
            <ns1:schemeClr val="lt1"/>
          </ns1:solidFill>
          <ns1:ln cap="flat" cmpd="sng" w="25400">
            <ns1:solidFill>
              <ns1:srgbClr val="4F7CE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If hosting only once for the first time and canceling at the end of March (notification by the end of February),</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Only the membership fee of 120,000 yen x 3 months will be charged.</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773" name="Google Shape;773;p29"/>
          <ns0:cNvSpPr/>
          <ns0:nvPr/>
        </ns0:nvSpPr>
        <ns0:spPr>
          <ns1:xfrm>
            <ns1:off x="8705461" y="3603330"/>
            <ns1:ext cx="3113100" cy="1174800"/>
          </ns1:xfrm>
          <ns1:custGeom>
            <ns1:rect b="b" l="l" r="r" t="t"/>
            <ns1:pathLst>
              <ns1:path extrusionOk="0" h="120000" w="120000">
                <ns1:moveTo>
                  <ns1:pt x="0" y="0"/>
                </ns1:moveTo>
                <ns1:lnTo>
                  <ns1:pt x="120000" y="0"/>
                </ns1:lnTo>
                <ns1:lnTo>
                  <ns1:pt x="120000" y="120000"/>
                </ns1:lnTo>
                <ns1:lnTo>
                  <ns1:pt x="0" y="120000"/>
                </ns1:lnTo>
                <ns1:close/>
              </ns1:path>
              <ns1:path extrusionOk="0" fill="none" h="120000" w="120000">
                <ns1:moveTo>
                  <ns1:pt x="-205" y="56812"/>
                </ns1:moveTo>
                <ns1:lnTo>
                  <ns1:pt x="-109362" y="24438"/>
                </ns1:lnTo>
              </ns1:path>
            </ns1:pathLst>
          </ns1:custGeom>
          <ns1:solidFill>
            <ns1:srgbClr val="FCF6D8"/>
          </ns1:solidFill>
          <ns1:ln cap="flat" cmpd="sng" w="254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You can purchase additional audience slots at any time</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(at a cost-effective 10,000 yen each) to</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allowing additional webinars to be hosted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774" name="Google Shape;774;p29"/>
          <ns0:cNvSpPr/>
          <ns0:nvPr/>
        </ns0:nvSpPr>
        <ns0:spPr>
          <ns1:xfrm>
            <ns1:off x="1740231" y="5365101"/>
            <ns1:ext cx="3113100" cy="1174800"/>
          </ns1:xfrm>
          <ns1:custGeom>
            <ns1:rect b="b" l="l" r="r" t="t"/>
            <ns1:pathLst>
              <ns1:path extrusionOk="0" h="120000" w="120000">
                <ns1:moveTo>
                  <ns1:pt x="0" y="0"/>
                </ns1:moveTo>
                <ns1:lnTo>
                  <ns1:pt x="120000" y="0"/>
                </ns1:lnTo>
                <ns1:lnTo>
                  <ns1:pt x="120000" y="120000"/>
                </ns1:lnTo>
                <ns1:lnTo>
                  <ns1:pt x="0" y="120000"/>
                </ns1:lnTo>
                <ns1:close/>
              </ns1:path>
              <ns1:path extrusionOk="0" fill="none" h="120000" w="120000">
                <ns1:moveTo>
                  <ns1:pt x="59501" y="578"/>
                </ns1:moveTo>
                <ns1:lnTo>
                  <ns1:pt x="82705" y="-88028"/>
                </ns1:lnTo>
              </ns1:path>
            </ns1:pathLst>
          </ns1:custGeom>
          <ns1:solidFill>
            <ns1:srgbClr val="FCF6D8"/>
          </ns1:solidFill>
          <ns1:ln cap="flat" cmpd="sng" w="254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2"/>
                </ns1:solidFill>
                <ns1:latin typeface="BIZ UDPGothic"/>
                <ns1:ea typeface="BIZ UDPGothic"/>
                <ns1:cs typeface="BIZ UDPGothic"/>
                <ns1:sym typeface="BIZ UDPGothic"/>
              </ns1:rPr>
              <ns1:t>First 20 participants free</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Immediately host a webinar for up to 30 participants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Webinar hosting available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775" name="Google Shape;775;p29"/>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lang="ja-JP"/>
              <ns1:t>‹#›</ns1:t>
            </ns1:fld>
            <ns1:endParaRPr/>
          </ns1:p>
        </ns0:txBody>
      </ns0:sp>
    </ns0:spTree>
  </ns0:cSld>
  <ns0:clrMapOvr>
    <ns1:masterClrMapping/>
  </ns0:clrMapOvr>
</ns0:sld>
</file>

<file path=ppt/slides/slide3.xml><?xml version="1.0" encoding="utf-8"?>
<ns0:sld xmlns:ns0="http://schemas.openxmlformats.org/presentationml/2006/main" xmlns:ns1="http://schemas.openxmlformats.org/drawingml/2006/main">
  <ns0:cSld>
    <ns0:spTree>
      <ns0:nvGrpSpPr>
        <ns0:cNvPr id="123" name="Shape 123"/>
        <ns0:cNvGrpSpPr/>
        <ns0:nvPr/>
      </ns0:nvGrpSpPr>
      <ns0:grpSpPr>
        <ns1:xfrm>
          <ns1:off x="0" y="0"/>
          <ns1:ext cx="0" cy="0"/>
          <ns1:chOff x="0" y="0"/>
          <ns1:chExt cx="0" cy="0"/>
        </ns1:xfrm>
      </ns0:grpSpPr>
      <ns0:sp>
        <ns0:nvSpPr>
          <ns0:cNvPr id="124" name="Google Shape;124;p3"/>
          <ns0:cNvSpPr txBox="1"/>
          <ns0:nvPr/>
        </ns0:nvSpPr>
        <ns0:spPr>
          <ns1:xfrm>
            <ns1:off x="1376043" y="2647691"/>
            <ns1:ext cx="708253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4400" u="none" cap="none" strike="noStrike">
                <ns1:solidFill>
                  <ns1:schemeClr val="accent4"/>
                </ns1:solidFill>
                <ns1:latin typeface="BIZ UDPGothic"/>
                <ns1:ea typeface="BIZ UDPGothic"/>
                <ns1:cs typeface="BIZ UDPGothic"/>
                <ns1:sym typeface="BIZ UDPGothic"/>
              </ns1:rPr>
              <ns1:t>Hearing</ns1:t>
            </ns1:r>
            <ns1:endParaRPr b="0" i="0" sz="1400" u="none" cap="none" strike="noStrike">
              <ns1:solidFill>
                <ns1:srgbClr val="000000"/>
              </ns1:solidFill>
              <ns1:latin typeface="Arial"/>
              <ns1:ea typeface="Arial"/>
              <ns1:cs typeface="Arial"/>
              <ns1:sym typeface="Arial"/>
            </ns1:endParaRPr>
          </ns1:p>
        </ns0:txBody>
      </ns0:sp>
      <ns0:sp>
        <ns0:nvSpPr>
          <ns0:cNvPr id="125" name="Google Shape;125;p3"/>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6" name="Google Shape;126;p3"/>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7" name="Google Shape;127;p3"/>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pic>
        <p:nvPicPr>
          <p:cNvPr id="780" name="Google Shape;780;p30"/>
          <p:cNvPicPr preferRelativeResize="0"/>
          <p:nvPr/>
        </p:nvPicPr>
        <p:blipFill rotWithShape="1">
          <a:blip r:embed="rId3">
            <a:alphaModFix/>
          </a:blip>
          <a:srcRect b="0" l="0" r="0" t="0"/>
          <a:stretch/>
        </p:blipFill>
        <p:spPr>
          <a:xfrm>
            <a:off x="6350" y="0"/>
            <a:ext cx="12191998" cy="6827760"/>
          </a:xfrm>
          <a:prstGeom prst="rect">
            <a:avLst/>
          </a:prstGeom>
          <a:noFill/>
          <a:ln>
            <a:noFill/>
          </a:ln>
        </p:spPr>
      </p:pic>
      <p:cxnSp>
        <p:nvCxnSpPr>
          <p:cNvPr id="781" name="Google Shape;781;p30"/>
          <p:cNvCxnSpPr/>
          <p:nvPr/>
        </p:nvCxnSpPr>
        <p:spPr>
          <a:xfrm>
            <a:off x="6350" y="799793"/>
            <a:ext cx="12185650" cy="0"/>
          </a:xfrm>
          <a:prstGeom prst="straightConnector1">
            <a:avLst/>
          </a:prstGeom>
          <a:noFill/>
          <a:ln cap="flat" cmpd="sng" w="9525">
            <a:solidFill>
              <a:schemeClr val="lt1"/>
            </a:solidFill>
            <a:prstDash val="solid"/>
            <a:miter lim="800000"/>
            <a:headEnd len="sm" w="sm" type="none"/>
            <a:tailEnd len="sm" w="sm" type="none"/>
          </a:ln>
        </p:spPr>
      </p:cxnSp>
      <p:sp>
        <p:nvSpPr>
          <p:cNvPr id="782" name="Google Shape;782;p30"/>
          <p:cNvSpPr/>
          <p:nvPr/>
        </p:nvSpPr>
        <p:spPr>
          <a:xfrm>
            <a:off x="12032139" y="-7625"/>
            <a:ext cx="153511" cy="75189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83" name="Google Shape;783;p30"/>
          <p:cNvSpPr txBox="1"/>
          <p:nvPr/>
        </p:nvSpPr>
        <p:spPr>
          <a:xfrm>
            <a:off x="10174940" y="6443538"/>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BFBFBF"/>
                </a:solidFill>
                <a:latin typeface="Arial"/>
                <a:ea typeface="Arial"/>
                <a:cs typeface="Arial"/>
                <a:sym typeface="Arial"/>
              </a:rPr>
              <a:t>©2018 MAJISEMI Inc.</a:t>
            </a:r>
            <a:endParaRPr b="0" i="0" sz="800" u="none" cap="none" strike="noStrike">
              <a:solidFill>
                <a:srgbClr val="BFBFBF"/>
              </a:solidFill>
              <a:latin typeface="Arial"/>
              <a:ea typeface="Arial"/>
              <a:cs typeface="Arial"/>
              <a:sym typeface="Arial"/>
            </a:endParaRPr>
          </a:p>
        </p:txBody>
      </p:sp>
      <p:sp>
        <p:nvSpPr>
          <p:cNvPr id="784" name="Google Shape;784;p30"/>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BFBFBF"/>
                </a:solidFill>
                <a:latin typeface="Arial"/>
                <a:ea typeface="Arial"/>
                <a:cs typeface="Arial"/>
                <a:sym typeface="Arial"/>
              </a:rPr>
              <a:t>‹#›</a:t>
            </a:fld>
            <a:endParaRPr sz="800">
              <a:solidFill>
                <a:srgbClr val="BFBFBF"/>
              </a:solidFill>
              <a:latin typeface="Arial"/>
              <a:ea typeface="Arial"/>
              <a:cs typeface="Arial"/>
              <a:sym typeface="Arial"/>
            </a:endParaRPr>
          </a:p>
        </p:txBody>
      </p:sp>
    </p:spTree>
  </p:cSld>
  <p:clrMapOvr>
    <a:masterClrMapping/>
  </p:clrMapOvr>
</p:sld>
</file>

<file path=ppt/slides/slide31.xml><?xml version="1.0" encoding="utf-8"?>
<ns0:sld xmlns:ns0="http://schemas.openxmlformats.org/presentationml/2006/main" xmlns:ns1="http://schemas.openxmlformats.org/drawingml/2006/main">
  <ns0:cSld>
    <ns0:spTree>
      <ns0:nvGrpSpPr>
        <ns0:cNvPr id="789" name="Shape 789"/>
        <ns0:cNvGrpSpPr/>
        <ns0:nvPr/>
      </ns0:nvGrpSpPr>
      <ns0:grpSpPr>
        <ns1:xfrm>
          <ns1:off x="0" y="0"/>
          <ns1:ext cx="0" cy="0"/>
          <ns1:chOff x="0" y="0"/>
          <ns1:chExt cx="0" cy="0"/>
        </ns1:xfrm>
      </ns0:grpSpPr>
      <ns0:sp>
        <ns0:nvSpPr>
          <ns0:cNvPr id="790" name="Google Shape;790;p31"/>
          <ns0:cNvSpPr/>
          <ns0:nvPr/>
        </ns0:nvSpPr>
        <ns0:spPr>
          <ns1:xfrm>
            <ns1:off x="1193549" y="1363389"/>
            <ns1:ext cx="9602468" cy="3559331"/>
          </ns1:xfrm>
          <ns1:prstGeom prst="rect">
            <ns1:avLst/>
          </ns1:prstGeom>
          <ns1:noFill/>
          <ns1:ln cap="flat" cmpd="sng" w="127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791" name="Google Shape;791;p31"/>
          <ns0:cNvSpPr/>
          <ns0:nvPr/>
        </ns0:nvSpPr>
        <ns0:spPr>
          <ns1:xfrm>
            <ns1:off x="0" y="-13284"/>
            <ns1:ext cx="12192000"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92" name="Google Shape;792;p31"/>
          <ns0:cNvSpPr txBox="1"/>
          <ns0:nvPr/>
        </ns0:nvSpPr>
        <ns0:spPr>
          <ns1:xfrm>
            <ns1:off x="1001246" y="286594"/>
            <ns1:ext cx="10058739" cy="70788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4000"/>
              <ns1:buFont typeface="Arial"/>
              <ns1:buNone/>
            </ns1:pPr>
            <ns1:r>
              <ns1:rPr b="0" i="0" lang="ja-JP" sz="4000" u="none" cap="none" strike="noStrike">
                <ns1:solidFill>
                  <ns1:schemeClr val="lt1"/>
                </ns1:solidFill>
                <ns1:latin typeface="BIZ UDPGothic"/>
                <ns1:ea typeface="BIZ UDPGothic"/>
                <ns1:cs typeface="BIZ UDPGothic"/>
                <ns1:sym typeface="BIZ UDPGothic"/>
              </ns1:rPr>
              <ns1:t>Take this opportunity to start with Majisemi!</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793" name="Google Shape;793;p31"/>
          <ns0:cNvGrpSpPr/>
          <ns0:nvPr/>
        </ns0:nvGrpSpPr>
        <ns0:grpSpPr>
          <ns1:xfrm>
            <ns1:off x="681485" y="319961"/>
            <ns1:ext cx="512064" cy="676656"/>
            <ns1:chOff x="676656" y="576072"/>
            <ns1:chExt cx="512064" cy="676656"/>
          </ns1:xfrm>
        </ns0:grpSpPr>
        <ns0:cxnSp>
          <ns0:nvCxnSpPr>
            <ns0:cNvPr id="794" name="Google Shape;794;p31"/>
            <ns0:cNvCxnSpPr/>
            <ns0:nvPr/>
          </ns0:nvCxnSpPr>
          <ns0:spPr>
            <ns1:xfrm>
              <ns1:off x="676656" y="576072"/>
              <ns1:ext cx="512064" cy="676656"/>
            </ns1:xfrm>
            <ns1:prstGeom prst="straightConnector1">
              <ns1:avLst/>
            </ns1:prstGeom>
            <ns1:noFill/>
            <ns1:ln cap="flat" cmpd="sng" w="9525">
              <ns1:solidFill>
                <ns1:schemeClr val="lt1"/>
              </ns1:solidFill>
              <ns1:prstDash val="solid"/>
              <ns1:miter lim="800000"/>
              <ns1:headEnd len="sm" w="sm" type="none"/>
              <ns1:tailEnd len="sm" w="sm" type="none"/>
            </ns1:ln>
          </ns0:spPr>
        </ns0:cxnSp>
        <ns0:cxnSp>
          <ns0:nvCxnSpPr>
            <ns0:cNvPr id="795" name="Google Shape;795;p31"/>
            <ns0:cNvCxnSpPr/>
            <ns0:nvPr/>
          </ns0:nvCxnSpPr>
          <ns0:spPr>
            <ns1:xfrm>
              <ns1:off x="676656" y="832104"/>
              <ns1:ext cx="420624" cy="420624"/>
            </ns1:xfrm>
            <ns1:prstGeom prst="straightConnector1">
              <ns1:avLst/>
            </ns1:prstGeom>
            <ns1:noFill/>
            <ns1:ln cap="flat" cmpd="sng" w="9525">
              <ns1:solidFill>
                <ns1:schemeClr val="lt1"/>
              </ns1:solidFill>
              <ns1:prstDash val="solid"/>
              <ns1:miter lim="800000"/>
              <ns1:headEnd len="sm" w="sm" type="none"/>
              <ns1:tailEnd len="sm" w="sm" type="none"/>
            </ns1:ln>
          </ns0:spPr>
        </ns0:cxnSp>
      </ns0:grpSp>
      <ns0:grpSp>
        <ns0:nvGrpSpPr>
          <ns0:cNvPr id="796" name="Google Shape;796;p31"/>
          <ns0:cNvGrpSpPr/>
          <ns0:nvPr/>
        </ns0:nvGrpSpPr>
        <ns0:grpSpPr>
          <ns1:xfrm flipH="1">
            <ns1:off x="10695432" y="319961"/>
            <ns1:ext cx="512064" cy="676656"/>
            <ns1:chOff x="676656" y="576072"/>
            <ns1:chExt cx="512064" cy="676656"/>
          </ns1:xfrm>
        </ns0:grpSpPr>
        <ns0:cxnSp>
          <ns0:nvCxnSpPr>
            <ns0:cNvPr id="797" name="Google Shape;797;p31"/>
            <ns0:cNvCxnSpPr/>
            <ns0:nvPr/>
          </ns0:nvCxnSpPr>
          <ns0:spPr>
            <ns1:xfrm>
              <ns1:off x="676656" y="576072"/>
              <ns1:ext cx="512064" cy="676656"/>
            </ns1:xfrm>
            <ns1:prstGeom prst="straightConnector1">
              <ns1:avLst/>
            </ns1:prstGeom>
            <ns1:noFill/>
            <ns1:ln cap="flat" cmpd="sng" w="9525">
              <ns1:solidFill>
                <ns1:schemeClr val="lt1"/>
              </ns1:solidFill>
              <ns1:prstDash val="solid"/>
              <ns1:miter lim="800000"/>
              <ns1:headEnd len="sm" w="sm" type="none"/>
              <ns1:tailEnd len="sm" w="sm" type="none"/>
            </ns1:ln>
          </ns0:spPr>
        </ns0:cxnSp>
        <ns0:cxnSp>
          <ns0:nvCxnSpPr>
            <ns0:cNvPr id="798" name="Google Shape;798;p31"/>
            <ns0:cNvCxnSpPr/>
            <ns0:nvPr/>
          </ns0:nvCxnSpPr>
          <ns0:spPr>
            <ns1:xfrm>
              <ns1:off x="676656" y="832104"/>
              <ns1:ext cx="420624" cy="420624"/>
            </ns1:xfrm>
            <ns1:prstGeom prst="straightConnector1">
              <ns1:avLst/>
            </ns1:prstGeom>
            <ns1:noFill/>
            <ns1:ln cap="flat" cmpd="sng" w="9525">
              <ns1:solidFill>
                <ns1:schemeClr val="lt1"/>
              </ns1:solidFill>
              <ns1:prstDash val="solid"/>
              <ns1:miter lim="800000"/>
              <ns1:headEnd len="sm" w="sm" type="none"/>
              <ns1:tailEnd len="sm" w="sm" type="none"/>
            </ns1:ln>
          </ns0:spPr>
        </ns0:cxnSp>
      </ns0:grpSp>
      <ns0:sp>
        <ns0:nvSpPr>
          <ns0:cNvPr id="799" name="Google Shape;799;p31"/>
          <ns0:cNvSpPr txBox="1"/>
          <ns0:nvPr/>
        </ns0:nvSpPr>
        <ns0:spPr>
          <ns1:xfrm>
            <ns1:off x="2842199" y="979458"/>
            <ns1:ext cx="6376832" cy="532800"/>
          </ns1:xfrm>
          <ns1:prstGeom prst="rect">
            <ns1:avLst/>
          </ns1:prstGeom>
          <ns1:noFill/>
          <ns1:ln>
            <ns1:noFill/>
          </ns1:ln>
        </ns0:spPr>
        <ns0:txBody>
          <ns1:bodyPr anchorCtr="0" anchor="ctr" bIns="45700" lIns="91425" spcFirstLastPara="1" rIns="91425" wrap="square" tIns="45700">
            <ns1:normAutofit fontScale="92500"/>
          </ns1:bodyPr>
          <ns1:lstStyle/>
          <ns1:p>
            <ns1:pPr indent="0" lvl="0" marL="0" marR="0" rtl="0" algn="ctr">
              <ns1:lnSpc>
                <ns1:spcPct val="90000"/>
              </ns1:lnSpc>
              <ns1:spcBef>
                <ns1:spcPts val="0"/>
              </ns1:spcBef>
              <ns1:spcAft>
                <ns1:spcPts val="0"/>
              </ns1:spcAft>
              <ns1:buClr>
                <ns1:schemeClr val="lt1"/>
              </ns1:buClr>
              <ns1:buSzPct val="108107"/>
              <ns1:buFont typeface="Arial"/>
              <ns1:buNone/>
            </ns1:pPr>
            <ns1:r>
              <ns1:rPr b="0" i="0" lang="ja-JP" sz="2000" u="none" cap="none" strike="noStrike">
                <ns1:solidFill>
                  <ns1:schemeClr val="lt1"/>
                </ns1:solidFill>
                <ns1:latin typeface="BIZ UDPGothic"/>
                <ns1:ea typeface="BIZ UDPGothic"/>
                <ns1:cs typeface="BIZ UDPGothic"/>
                <ns1:sym typeface="BIZ UDPGothic"/>
              </ns1:rPr>
              <ns1:t>Clients using Majisemi have shared feedback such as</ns1:t>
            </ns1:r>
            <ns1:endParaRPr b="0" i="0" sz="2000" u="none" cap="none" strike="noStrike">
              <ns1:solidFill>
                <ns1:schemeClr val="lt1"/>
              </ns1:solidFill>
              <ns1:latin typeface="BIZ UDPGothic"/>
              <ns1:ea typeface="BIZ UDPGothic"/>
              <ns1:cs typeface="BIZ UDPGothic"/>
              <ns1:sym typeface="BIZ UDPGothic"/>
            </ns1:endParaRPr>
          </ns1:p>
        </ns0:txBody>
      </ns0:sp>
      <ns0:sp>
        <ns0:nvSpPr>
          <ns0:cNvPr id="800" name="Google Shape;800;p31"/>
          <ns0:cNvSpPr txBox="1"/>
          <ns0:nvPr/>
        </ns0:nvSpPr>
        <ns0:spPr>
          <ns1:xfrm>
            <ns1:off x="1497300" y="3620688"/>
            <ns1:ext cx="9197400" cy="5328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16666"/>
              </ns1:lnSpc>
              <ns1:spcBef>
                <ns1:spcPts val="0"/>
              </ns1:spcBef>
              <ns1:spcAft>
                <ns1:spcPts val="0"/>
              </ns1:spcAft>
              <ns1:buClr>
                <ns1:schemeClr val="lt1"/>
              </ns1:buClr>
              <ns1:buSzPts val="20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We have received comments like these.</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16666"/>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And most client companies repeatedly host seminars with Majisemi.</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200000"/>
              </ns1:lnSpc>
              <ns1:spcBef>
                <ns1:spcPts val="0"/>
              </ns1:spcBef>
              <ns1:spcAft>
                <ns1:spcPts val="0"/>
              </ns1:spcAft>
              <ns1:buClr>
                <ns1:srgbClr val="000000"/>
              </ns1:buClr>
              <ns1:buSzPts val="1946"/>
              <ns1:buFont typeface="Arial"/>
              <ns1:buNone/>
            </ns1:pPr>
            <ns1:r>
              <ns1:rPr b="0" i="0" lang="ja-JP" sz="1800" u="none" cap="none" strike="noStrike">
                <ns1:solidFill>
                  <ns1:schemeClr val="lt1"/>
                </ns1:solidFill>
                <ns1:latin typeface="BIZ UDPGothic"/>
                <ns1:ea typeface="BIZ UDPGothic"/>
                <ns1:cs typeface="BIZ UDPGothic"/>
                <ns1:sym typeface="BIZ UDPGothic"/>
              </ns1:rPr>
              <ns1:t>However, you might have the following concerns.</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16666"/>
              </ns1:lnSpc>
              <ns1:spcBef>
                <ns1:spcPts val="0"/>
              </ns1:spcBef>
              <ns1:spcAft>
                <ns1:spcPts val="0"/>
              </ns1:spcAft>
              <ns1:buClr>
                <ns1:schemeClr val="lt1"/>
              </ns1:buClr>
              <ns1:buSzPts val="20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grpSp>
        <ns0:nvGrpSpPr>
          <ns0:cNvPr id="801" name="Google Shape;801;p31"/>
          <ns0:cNvGrpSpPr/>
          <ns0:nvPr/>
        </ns0:nvGrpSpPr>
        <ns0:grpSpPr>
          <ns1:xfrm>
            <ns1:off x="790002" y="1366810"/>
            <ns1:ext cx="10485726" cy="1726593"/>
            <ns1:chOff x="514319" y="1542644"/>
            <ns1:chExt cx="10485726" cy="1726593"/>
          </ns1:xfrm>
        </ns0:grpSpPr>
        <ns0:sp>
          <ns0:nvSpPr>
            <ns0:cNvPr id="802" name="Google Shape;802;p31"/>
            <ns0:cNvSpPr/>
            <ns0:nvPr/>
          </ns0:nvSpPr>
          <ns0:spPr>
            <ns1:xfrm>
              <ns1:off x="2546199" y="2529989"/>
              <ns1:ext cx="6177000" cy="739248"/>
            </ns1:xfrm>
            <ns1:prstGeom prst="wedgeRoundRectCallout">
              <ns1:avLst>
                <ns1:gd fmla="val 61795" name="adj1"/>
                <ns1:gd fmla="val 12085" name="adj2"/>
                <ns1:gd fmla="val 16667" name="adj3"/>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3" name="Google Shape;803;p31"/>
            <ns0:cNvSpPr/>
            <ns0:nvPr/>
          </ns0:nvSpPr>
          <ns0:spPr>
            <ns1:xfrm>
              <ns1:off x="5600700" y="1658192"/>
              <ns1:ext cx="3962102" cy="691855"/>
            </ns1:xfrm>
            <ns1:prstGeom prst="wedgeRoundRectCallout">
              <ns1:avLst>
                <ns1:gd fmla="val 63218" name="adj1"/>
                <ns1:gd fmla="val 3851" name="adj2"/>
                <ns1:gd fmla="val 16667" name="adj3"/>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4" name="Google Shape;804;p31"/>
            <ns0:cNvSpPr txBox="1"/>
            <ns0:nvPr/>
          </ns0:nvSpPr>
          <ns0:spPr>
            <ns1:xfrm>
              <ns1:off x="2521692" y="2577742"/>
              <ns1:ext cx="61770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The staff (attendants and cast) were excellent,</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making it easier to host seminars.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805" name="Google Shape;805;p31"/>
            <ns0:cNvSpPr txBox="1"/>
            <ns0:nvPr/>
          </ns0:nvSpPr>
          <ns0:spPr>
            <ns1:xfrm>
              <ns1:off x="5890427" y="1666864"/>
              <ns1:ext cx="33756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Awareness has increased, and inquiries from the web</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have also increased.</ns1:t>
              </ns1:r>
              <ns1:endParaRPr b="0" i="0" sz="1800" u="none" cap="none" strike="noStrike">
                <ns1:solidFill>
                  <ns1:schemeClr val="accent4"/>
                </ns1:solidFill>
                <ns1:latin typeface="BIZ UDPGothic"/>
                <ns1:ea typeface="BIZ UDPGothic"/>
                <ns1:cs typeface="BIZ UDPGothic"/>
                <ns1:sym typeface="BIZ UDPGothic"/>
              </ns1:endParaRPr>
            </ns1:p>
          </ns0:txBody>
        </ns0:sp>
        <ns0:grpSp>
          <ns0:nvGrpSpPr>
            <ns0:cNvPr id="806" name="Google Shape;806;p31"/>
            <ns0:cNvGrpSpPr/>
            <ns0:nvPr/>
          </ns0:nvGrpSpPr>
          <ns0:grpSpPr>
            <ns1:xfrm>
              <ns1:off x="661722" y="1760197"/>
              <ns1:ext cx="663593" cy="663593"/>
              <ns1:chOff x="237744" y="2139837"/>
              <ns1:chExt cx="828885" cy="828885"/>
            </ns1:xfrm>
          </ns0:grpSpPr>
          <ns0:sp>
            <ns0:nvSpPr>
              <ns0:cNvPr id="807" name="Google Shape;807;p31"/>
              <ns0:cNvSpPr/>
              <ns0:nvPr/>
            </ns0:nvSpPr>
            <ns0:spPr>
              <ns1:xfrm>
                <ns1:off x="237744" y="2139837"/>
                <ns1:ext cx="828885" cy="828885"/>
              </ns1:xfrm>
              <ns1:prstGeom prst="ellipse">
                <ns1:avLst/>
              </ns1:prstGeom>
              <ns1:noFill/>
              <ns1:ln cap="flat" cmpd="sng" w="508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8" name="Google Shape;808;p31"/>
              <ns0:cNvSpPr/>
              <ns0:nvPr/>
            </ns0:nvSpPr>
            <ns0:spPr>
              <ns1:xfrm>
                <ns1:off x="498649" y="2492001"/>
                <ns1:ext cx="307075" cy="318956"/>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9" name="Google Shape;809;p31"/>
              <ns0:cNvSpPr/>
              <ns0:nvPr/>
            </ns0:nvSpPr>
            <ns0:spPr>
              <ns1:xfrm>
                <ns1:off x="375485" y="2340671"/>
                <ns1:ext cx="553403" cy="35327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0" name="Google Shape;810;p31"/>
              <ns0:cNvSpPr/>
              <ns0:nvPr/>
            </ns0:nvSpPr>
            <ns0:spPr>
              <ns1:xfrm>
                <ns1:off x="422449"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1" name="Google Shape;811;p31"/>
              <ns0:cNvSpPr/>
              <ns0:nvPr/>
            </ns0:nvSpPr>
            <ns0:spPr>
              <ns1:xfrm>
                <ns1:off x="746652"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grpSp>
          <ns0:nvGrpSpPr>
            <ns0:cNvPr id="812" name="Google Shape;812;p31"/>
            <ns0:cNvGrpSpPr/>
            <ns0:nvPr/>
          </ns0:nvGrpSpPr>
          <ns0:grpSpPr>
            <ns1:xfrm>
              <ns1:off x="9526607" y="2584378"/>
              <ns1:ext cx="663593" cy="663593"/>
              <ns1:chOff x="237744" y="2139837"/>
              <ns1:chExt cx="828885" cy="828885"/>
            </ns1:xfrm>
          </ns0:grpSpPr>
          <ns0:sp>
            <ns0:nvSpPr>
              <ns0:cNvPr id="813" name="Google Shape;813;p31"/>
              <ns0:cNvSpPr/>
              <ns0:nvPr/>
            </ns0:nvSpPr>
            <ns0:spPr>
              <ns1:xfrm>
                <ns1:off x="237744" y="2139837"/>
                <ns1:ext cx="828885" cy="828885"/>
              </ns1:xfrm>
              <ns1:prstGeom prst="ellipse">
                <ns1:avLst/>
              </ns1:prstGeom>
              <ns1:noFill/>
              <ns1:ln cap="flat" cmpd="sng" w="508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4" name="Google Shape;814;p31"/>
              <ns0:cNvSpPr/>
              <ns0:nvPr/>
            </ns0:nvSpPr>
            <ns0:spPr>
              <ns1:xfrm>
                <ns1:off x="498649" y="2492001"/>
                <ns1:ext cx="307075" cy="318956"/>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5" name="Google Shape;815;p31"/>
              <ns0:cNvSpPr/>
              <ns0:nvPr/>
            </ns0:nvSpPr>
            <ns0:spPr>
              <ns1:xfrm>
                <ns1:off x="375485" y="2340671"/>
                <ns1:ext cx="553403" cy="35327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6" name="Google Shape;816;p31"/>
              <ns0:cNvSpPr/>
              <ns0:nvPr/>
            </ns0:nvSpPr>
            <ns0:spPr>
              <ns1:xfrm>
                <ns1:off x="422449"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7" name="Google Shape;817;p31"/>
              <ns0:cNvSpPr/>
              <ns0:nvPr/>
            </ns0:nvSpPr>
            <ns0:spPr>
              <ns1:xfrm>
                <ns1:off x="746652"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sp>
          <ns0:nvSpPr>
            <ns0:cNvPr id="818" name="Google Shape;818;p31"/>
            <ns0:cNvSpPr/>
            <ns0:nvPr/>
          </ns0:nvSpPr>
          <ns0:spPr>
            <ns1:xfrm>
              <ns1:off x="2028085" y="1640778"/>
              <ns1:ext cx="3462528" cy="750588"/>
            </ns1:xfrm>
            <ns1:prstGeom prst="wedgeRoundRectCallout">
              <ns1:avLst>
                <ns1:gd fmla="val -67576" name="adj1"/>
                <ns1:gd fmla="val 9984" name="adj2"/>
                <ns1:gd fmla="val 16667" name="adj3"/>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9" name="Google Shape;819;p31"/>
            <ns0:cNvSpPr txBox="1"/>
            <ns0:nvPr/>
          </ns0:nvSpPr>
          <ns0:spPr>
            <ns1:xfrm>
              <ns1:off x="2466049" y="1691700"/>
              <ns1:ext cx="25866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The audience turnout is good,</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and it leads to business negotiations.</ns1:t>
              </ns1:r>
              <ns1:endParaRPr b="0" i="0" sz="1800" u="none" cap="none" strike="noStrike">
                <ns1:solidFill>
                  <ns1:schemeClr val="accent4"/>
                </ns1:solidFill>
                <ns1:latin typeface="BIZ UDPGothic"/>
                <ns1:ea typeface="BIZ UDPGothic"/>
                <ns1:cs typeface="BIZ UDPGothic"/>
                <ns1:sym typeface="BIZ UDPGothic"/>
              </ns1:endParaRPr>
            </ns1:p>
          </ns0:txBody>
        </ns0:sp>
        <ns0:cxnSp>
          <ns0:nvCxnSpPr>
            <ns0:cNvPr id="820" name="Google Shape;820;p31"/>
            <ns0:cNvCxnSpPr/>
            <ns0:nvPr/>
          </ns0:nvCxnSpPr>
          <ns0:spPr>
            <ns1:xfrm>
              <ns1:off x="634709" y="1677353"/>
              <ns1:ext cx="82845" cy="127114"/>
            </ns1:xfrm>
            <ns1:prstGeom prst="straightConnector1">
              <ns1:avLst/>
            </ns1:prstGeom>
            <ns1:noFill/>
            <ns1:ln cap="flat" cmpd="sng" w="12700">
              <ns1:solidFill>
                <ns1:schemeClr val="lt1"/>
              </ns1:solidFill>
              <ns1:prstDash val="solid"/>
              <ns1:miter lim="800000"/>
              <ns1:headEnd len="sm" w="sm" type="none"/>
              <ns1:tailEnd len="sm" w="sm" type="none"/>
            </ns1:ln>
          </ns0:spPr>
        </ns0:cxnSp>
        <ns0:cxnSp>
          <ns0:nvCxnSpPr>
            <ns0:cNvPr id="821" name="Google Shape;821;p31"/>
            <ns0:cNvCxnSpPr/>
            <ns0:nvPr/>
          </ns0:nvCxnSpPr>
          <ns0:spPr>
            <ns1:xfrm>
              <ns1:off x="571659" y="1784459"/>
              <ns1:ext cx="90063" cy="58984"/>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nvGrpSpPr>
            <ns0:cNvPr id="822" name="Google Shape;822;p31"/>
            <ns0:cNvGrpSpPr/>
            <ns0:nvPr/>
          </ns0:nvGrpSpPr>
          <ns0:grpSpPr>
            <ns1:xfrm>
              <ns1:off x="10156999" y="1542644"/>
              <ns1:ext cx="843046" cy="664977"/>
              <ns1:chOff x="1509459" y="3399061"/>
              <ns1:chExt cx="843046" cy="664977"/>
            </ns1:xfrm>
          </ns0:grpSpPr>
          <ns0:grpSp>
            <ns0:nvGrpSpPr>
              <ns0:cNvPr id="823" name="Google Shape;823;p31"/>
              <ns0:cNvGrpSpPr/>
              <ns0:nvPr/>
            </ns0:nvGrpSpPr>
            <ns0:grpSpPr>
              <ns1:xfrm>
                <ns1:off x="1509459" y="3400445"/>
                <ns1:ext cx="663593" cy="663593"/>
                <ns1:chOff x="237744" y="2139837"/>
                <ns1:chExt cx="828885" cy="828885"/>
              </ns1:xfrm>
            </ns0:grpSpPr>
            <ns0:sp>
              <ns0:nvSpPr>
                <ns0:cNvPr id="824" name="Google Shape;824;p31"/>
                <ns0:cNvSpPr/>
                <ns0:nvPr/>
              </ns0:nvSpPr>
              <ns0:spPr>
                <ns1:xfrm>
                  <ns1:off x="237744" y="2139837"/>
                  <ns1:ext cx="828885" cy="828885"/>
                </ns1:xfrm>
                <ns1:prstGeom prst="ellipse">
                  <ns1:avLst/>
                </ns1:prstGeom>
                <ns1:noFill/>
                <ns1:ln cap="flat" cmpd="sng" w="508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5" name="Google Shape;825;p31"/>
                <ns0:cNvSpPr/>
                <ns0:nvPr/>
              </ns0:nvSpPr>
              <ns0:spPr>
                <ns1:xfrm>
                  <ns1:off x="498649" y="2492001"/>
                  <ns1:ext cx="307075" cy="318956"/>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6" name="Google Shape;826;p31"/>
                <ns0:cNvSpPr/>
                <ns0:nvPr/>
              </ns0:nvSpPr>
              <ns0:spPr>
                <ns1:xfrm>
                  <ns1:off x="375485" y="2340671"/>
                  <ns1:ext cx="553403" cy="35327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7" name="Google Shape;827;p31"/>
                <ns0:cNvSpPr/>
                <ns0:nvPr/>
              </ns0:nvSpPr>
              <ns0:spPr>
                <ns1:xfrm>
                  <ns1:off x="422449"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8" name="Google Shape;828;p31"/>
                <ns0:cNvSpPr/>
                <ns0:nvPr/>
              </ns0:nvSpPr>
              <ns0:spPr>
                <ns1:xfrm>
                  <ns1:off x="746652"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grpSp>
            <ns0:nvGrpSpPr>
              <ns0:cNvPr id="829" name="Google Shape;829;p31"/>
              <ns0:cNvGrpSpPr/>
              <ns0:nvPr/>
            </ns0:nvGrpSpPr>
            <ns0:grpSpPr>
              <ns1:xfrm rot="5620264">
                <ns1:off x="2192012" y="3394131"/>
                <ns1:ext cx="145895" cy="166090"/>
                <ns1:chOff x="2050345" y="3723892"/>
                <ns1:chExt cx="145895" cy="166090"/>
              </ns1:xfrm>
            </ns0:grpSpPr>
            <ns0:cxnSp>
              <ns0:nvCxnSpPr>
                <ns0:cNvPr id="830" name="Google Shape;830;p31"/>
                <ns0:cNvCxnSpPr/>
                <ns0:nvPr/>
              </ns0:nvCxnSpPr>
              <ns0:spPr>
                <ns1:xfrm>
                  <ns1:off x="2113395" y="3723892"/>
                  <ns1:ext cx="82845" cy="127114"/>
                </ns1:xfrm>
                <ns1:prstGeom prst="straightConnector1">
                  <ns1:avLst/>
                </ns1:prstGeom>
                <ns1:noFill/>
                <ns1:ln cap="flat" cmpd="sng" w="12700">
                  <ns1:solidFill>
                    <ns1:schemeClr val="lt1"/>
                  </ns1:solidFill>
                  <ns1:prstDash val="solid"/>
                  <ns1:miter lim="800000"/>
                  <ns1:headEnd len="sm" w="sm" type="none"/>
                  <ns1:tailEnd len="sm" w="sm" type="none"/>
                </ns1:ln>
              </ns0:spPr>
            </ns0:cxnSp>
            <ns0:cxnSp>
              <ns0:nvCxnSpPr>
                <ns0:cNvPr id="831" name="Google Shape;831;p31"/>
                <ns0:cNvCxnSpPr/>
                <ns0:nvPr/>
              </ns0:nvCxnSpPr>
              <ns0:spPr>
                <ns1:xfrm>
                  <ns1:off x="2050345" y="3830998"/>
                  <ns1:ext cx="90063" cy="58984"/>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grpSp>
        <ns0:grpSp>
          <ns0:nvGrpSpPr>
            <ns0:cNvPr id="832" name="Google Shape;832;p31"/>
            <ns0:cNvGrpSpPr/>
            <ns0:nvPr/>
          </ns0:nvGrpSpPr>
          <ns0:grpSpPr>
            <ns1:xfrm rot="-835720">
              <ns1:off x="9332478" y="2614243"/>
              <ns1:ext cx="145895" cy="166090"/>
              <ns1:chOff x="2050345" y="3723892"/>
              <ns1:chExt cx="145895" cy="166090"/>
            </ns1:xfrm>
          </ns0:grpSpPr>
          <ns0:cxnSp>
            <ns0:nvCxnSpPr>
              <ns0:cNvPr id="833" name="Google Shape;833;p31"/>
              <ns0:cNvCxnSpPr/>
              <ns0:nvPr/>
            </ns0:nvCxnSpPr>
            <ns0:spPr>
              <ns1:xfrm>
                <ns1:off x="2113395" y="3723892"/>
                <ns1:ext cx="82845" cy="127114"/>
              </ns1:xfrm>
              <ns1:prstGeom prst="straightConnector1">
                <ns1:avLst/>
              </ns1:prstGeom>
              <ns1:noFill/>
              <ns1:ln cap="flat" cmpd="sng" w="12700">
                <ns1:solidFill>
                  <ns1:schemeClr val="lt1"/>
                </ns1:solidFill>
                <ns1:prstDash val="solid"/>
                <ns1:miter lim="800000"/>
                <ns1:headEnd len="sm" w="sm" type="none"/>
                <ns1:tailEnd len="sm" w="sm" type="none"/>
              </ns1:ln>
            </ns0:spPr>
          </ns0:cxnSp>
          <ns0:cxnSp>
            <ns0:nvCxnSpPr>
              <ns0:cNvPr id="834" name="Google Shape;834;p31"/>
              <ns0:cNvCxnSpPr/>
              <ns0:nvPr/>
            </ns0:nvCxnSpPr>
            <ns0:spPr>
              <ns1:xfrm>
                <ns1:off x="2050345" y="3830998"/>
                <ns1:ext cx="90063" cy="58984"/>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cxnSp>
          <ns0:nvCxnSpPr>
            <ns0:cNvPr id="835" name="Google Shape;835;p31"/>
            <ns0:cNvCxnSpPr/>
            <ns0:nvPr/>
          </ns0:nvCxnSpPr>
          <ns0:spPr>
            <ns1:xfrm>
              <ns1:off x="514319" y="1884406"/>
              <ns1:ext cx="101391" cy="18901"/>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sp>
        <ns0:nvSpPr>
          <ns0:cNvPr id="836" name="Google Shape;836;p31"/>
          <ns0:cNvSpPr txBox="1"/>
          <ns0:nvPr/>
        </ns0:nvSpPr>
        <ns0:spPr>
          <ns1:xfrm>
            <ns1:off x="1229415" y="5377031"/>
            <ns1:ext cx="9602400" cy="147728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6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For such customers,</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3600"/>
              <ns1:buFont typeface="Arial"/>
              <ns1:buNone/>
            </ns1:pPr>
            <ns1:r>
              <ns1:rPr b="0" i="0" lang="ja-JP" sz="2400" u="none" cap="none" strike="noStrike">
                <ns1:solidFill>
                  <ns1:schemeClr val="lt1"/>
                </ns1:solidFill>
                <ns1:latin typeface="BIZ UDPGothic"/>
                <ns1:ea typeface="BIZ UDPGothic"/>
                <ns1:cs typeface="BIZ UDPGothic"/>
                <ns1:sym typeface="BIZ UDPGothic"/>
              </ns1:rPr>
              <ns1:t>we offer the 'Majis</ns1:t>
            </ns1:r>
            <ns1:r>
              <ns1:rPr b="1" i="0" lang="ja-JP" sz="2400" u="none" cap="none" strike="noStrike">
                <ns1:solidFill>
                  <ns1:schemeClr val="accent5"/>
                </ns1:solidFill>
                <ns1:latin typeface="BIZ UDPGothic"/>
                <ns1:ea typeface="BIZ UDPGothic"/>
                <ns1:cs typeface="BIZ UDPGothic"/>
                <ns1:sym typeface="BIZ UDPGothic"/>
              </ns1:rPr>
              <ns1:t>emi Club Membership</ns1:t>
            </ns1:r>
            <ns1:r>
              <ns1:rPr b="0" i="0" lang="ja-JP" sz="2400" u="none" cap="none" strike="noStrike">
                <ns1:solidFill>
                  <ns1:schemeClr val="lt1"/>
                </ns1:solidFill>
                <ns1:latin typeface="BIZ UDPGothic"/>
                <ns1:ea typeface="BIZ UDPGothic"/>
                <ns1:cs typeface="BIZ UDPGothic"/>
                <ns1:sym typeface="BIZ UDPGothic"/>
              </ns1:rPr>
              <ns1:t> First 20 Participa</ns1:t>
            </ns1:r>
            <ns1:r>
              <ns1:rPr b="0" i="0" lang="ja-JP" sz="1800" u="none" cap="none" strike="noStrike">
                <ns1:solidFill>
                  <ns1:schemeClr val="lt1"/>
                </ns1:solidFill>
                <ns1:latin typeface="BIZ UDPGothic"/>
                <ns1:ea typeface="BIZ UDPGothic"/>
                <ns1:cs typeface="BIZ UDPGothic"/>
                <ns1:sym typeface="BIZ UDPGothic"/>
              </ns1:rPr>
              <ns1:t>nts Free' campaign.</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50000"/>
              </ns1:lnSpc>
              <ns1:spcBef>
                <ns1:spcPts val="0"/>
              </ns1:spcBef>
              <ns1:spcAft>
                <ns1:spcPts val="0"/>
              </ns1:spcAft>
              <ns1:buClr>
                <ns1:srgbClr val="000000"/>
              </ns1:buClr>
              <ns1:buSzPts val="3600"/>
              <ns1:buFont typeface="Arial"/>
              <ns1:buNone/>
            </ns1:pPr>
            <ns1:r>
              <ns1:rPr b="0" i="0" lang="ja-JP" sz="3200" u="none" cap="none" strike="noStrike">
                <ns1:solidFill>
                  <ns1:schemeClr val="lt1"/>
                </ns1:solidFill>
                <ns1:latin typeface="BIZ UDPGothic"/>
                <ns1:ea typeface="BIZ UDPGothic"/>
                <ns1:cs typeface="BIZ UDPGothic"/>
                <ns1:sym typeface="BIZ UDPGothic"/>
              </ns1:rPr>
              <ns1:t>Please try Majisemi!</ns1:t>
            </ns1:r>
            <ns1:endParaRPr b="0" i="0" sz="3200" u="none" cap="none" strike="noStrike">
              <ns1:solidFill>
                <ns1:schemeClr val="lt1"/>
              </ns1:solidFill>
              <ns1:latin typeface="BIZ UDPGothic"/>
              <ns1:ea typeface="BIZ UDPGothic"/>
              <ns1:cs typeface="BIZ UDPGothic"/>
              <ns1:sym typeface="BIZ UDPGothic"/>
            </ns1:endParaRPr>
          </ns1:p>
        </ns0:txBody>
      </ns0:sp>
      <ns0:sp>
        <ns0:nvSpPr>
          <ns0:cNvPr id="837" name="Google Shape;837;p31"/>
          <ns0:cNvSpPr txBox="1"/>
          <ns0:nvPr/>
        </ns0:nvSpPr>
        <ns0:spPr>
          <ns1:xfrm>
            <ns1:off x="694000" y="4217851"/>
            <ns1:ext cx="10803900" cy="1316877"/>
          </ns1:xfrm>
          <ns1:prstGeom prst="rect">
            <ns1:avLst/>
          </ns1:prstGeom>
          <ns1:noFill/>
          <ns1:ln>
            <ns1:noFill/>
          </ns1:ln>
        </ns0:spPr>
        <ns0:txBody>
          <ns1:bodyPr anchorCtr="0" anchor="t" bIns="45700" lIns="91425" spcFirstLastPara="1" rIns="91425" wrap="square" tIns="45700">
            <ns1:normAutofit/>
          </ns1:bodyPr>
          <ns1:lstStyle/>
          <ns1:p>
            <ns1:pPr indent="0" lvl="0" marL="0" marR="0" rtl="0" algn="ctr">
              <ns1:lnSpc>
                <ns1:spcPct val="136363"/>
              </ns1:lnSpc>
              <ns1:spcBef>
                <ns1:spcPts val="0"/>
              </ns1:spcBef>
              <ns1:spcAft>
                <ns1:spcPts val="0"/>
              </ns1:spcAft>
              <ns1:buClr>
                <ns1:schemeClr val="lt1"/>
              </ns1:buClr>
              <ns1:buSzPts val="2378"/>
              <ns1:buFont typeface="Arial"/>
              <ns1:buNone/>
            </ns1:pPr>
            <ns1:r>
              <ns1:rPr b="1" i="0" lang="ja-JP" sz="2800" u="none" cap="none" strike="noStrike">
                <ns1:solidFill>
                  <ns1:srgbClr val="FAEFB1"/>
                </ns1:solidFill>
                <ns1:latin typeface="BIZ UDPGothic"/>
                <ns1:ea typeface="BIZ UDPGothic"/>
                <ns1:cs typeface="BIZ UDPGothic"/>
                <ns1:sym typeface="BIZ UDPGothic"/>
              </ns1:rPr>
              <ns1:t>"Will the target companies really attend?"</ns1:t>
            </ns1:r>
            <ns1:endParaRPr b="1" i="0" sz="2800" u="none" cap="none" strike="noStrike">
              <ns1:solidFill>
                <ns1:srgbClr val="FAEFB1"/>
              </ns1:solidFill>
              <ns1:latin typeface="BIZ UDPGothic"/>
              <ns1:ea typeface="BIZ UDPGothic"/>
              <ns1:cs typeface="BIZ UDPGothic"/>
              <ns1:sym typeface="BIZ UDPGothic"/>
            </ns1:endParaRPr>
          </ns1:p>
          <ns1:p>
            <ns1:pPr indent="0" lvl="0" marL="0" marR="0" rtl="0" algn="ctr">
              <ns1:lnSpc>
                <ns1:spcPct val="136363"/>
              </ns1:lnSpc>
              <ns1:spcBef>
                <ns1:spcPts val="0"/>
              </ns1:spcBef>
              <ns1:spcAft>
                <ns1:spcPts val="0"/>
              </ns1:spcAft>
              <ns1:buClr>
                <ns1:schemeClr val="lt1"/>
              </ns1:buClr>
              <ns1:buSzPts val="2378"/>
              <ns1:buFont typeface="Arial"/>
              <ns1:buNone/>
            </ns1:pPr>
            <ns1:r>
              <ns1:rPr b="1" i="0" lang="ja-JP" sz="2800" u="none" cap="none" strike="noStrike">
                <ns1:solidFill>
                  <ns1:srgbClr val="FAEFB1"/>
                </ns1:solidFill>
                <ns1:latin typeface="BIZ UDPGothic"/>
                <ns1:ea typeface="BIZ UDPGothic"/>
                <ns1:cs typeface="BIZ UDPGothic"/>
                <ns1:sym typeface="BIZ UDPGothic"/>
              </ns1:rPr>
              <ns1:t>"How much easier will the operation become?"</ns1:t>
            </ns1:r>
            <ns1:endParaRPr b="1" i="0" sz="2800" u="none" cap="none" strike="noStrike">
              <ns1:solidFill>
                <ns1:srgbClr val="FAEFB1"/>
              </ns1:solidFill>
              <ns1:latin typeface="BIZ UDPGothic"/>
              <ns1:ea typeface="BIZ UDPGothic"/>
              <ns1:cs typeface="BIZ UDPGothic"/>
              <ns1:sym typeface="BIZ UDPGothic"/>
            </ns1:endParaRPr>
          </ns1:p>
        </ns0:txBody>
      </ns0:sp>
      <ns0:sp>
        <ns0:nvSpPr>
          <ns0:cNvPr id="838" name="Google Shape;838;p31"/>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839" name="Google Shape;839;p31"/>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2.xml><?xml version="1.0" encoding="utf-8"?>
<ns0:sld xmlns:ns0="http://schemas.openxmlformats.org/presentationml/2006/main" xmlns:ns1="http://schemas.openxmlformats.org/drawingml/2006/main">
  <ns0:cSld>
    <ns0:spTree>
      <ns0:nvGrpSpPr>
        <ns0:cNvPr id="844" name="Shape 844"/>
        <ns0:cNvGrpSpPr/>
        <ns0:nvPr/>
      </ns0:nvGrpSpPr>
      <ns0:grpSpPr>
        <ns1:xfrm>
          <ns1:off x="0" y="0"/>
          <ns1:ext cx="0" cy="0"/>
          <ns1:chOff x="0" y="0"/>
          <ns1:chExt cx="0" cy="0"/>
        </ns1:xfrm>
      </ns0:grpSpPr>
      <ns0:sp>
        <ns0:nvSpPr>
          <ns0:cNvPr id="845" name="Google Shape;845;p32"/>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(For your reference) Other information</ns1:t>
            </ns1:r>
            <ns1:endParaRPr b="0" i="0" sz="1400" u="none" cap="none" strike="noStrike">
              <ns1:solidFill>
                <ns1:srgbClr val="000000"/>
              </ns1:solidFill>
              <ns1:latin typeface="Arial"/>
              <ns1:ea typeface="Arial"/>
              <ns1:cs typeface="Arial"/>
              <ns1:sym typeface="Arial"/>
            </ns1:endParaRPr>
          </ns1:p>
        </ns0:txBody>
      </ns0:sp>
      <ns0:sp>
        <ns0:nvSpPr>
          <ns0:cNvPr id="846" name="Google Shape;846;p32"/>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47" name="Google Shape;847;p32"/>
          <ns0:cNvSpPr txBox="1"/>
          <ns0:nvPr/>
        </ns0:nvSpPr>
        <ns0:spPr>
          <ns1:xfrm>
            <ns1:off x="1361529" y="2392740"/>
            <ns1:ext cx="3417989" cy="3693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2000" u="none" cap="none" strike="noStrike">
                <ns1:solidFill>
                  <ns1:schemeClr val="accent4"/>
                </ns1:solidFill>
                <ns1:latin typeface="BIZ UDPGothic"/>
                <ns1:ea typeface="BIZ UDPGothic"/>
                <ns1:cs typeface="BIZ UDPGothic"/>
                <ns1:sym typeface="BIZ UDPGothic"/>
              </ns1:rPr>
              <ns1:t>~Please check later~</ns1:t>
            </ns1:r>
            <ns1:endParaRPr b="0" i="0" sz="2000" u="none" cap="none" strike="noStrike">
              <ns1:solidFill>
                <ns1:schemeClr val="accent4"/>
              </ns1:solidFill>
              <ns1:latin typeface="BIZ UDPGothic"/>
              <ns1:ea typeface="BIZ UDPGothic"/>
              <ns1:cs typeface="BIZ UDPGothic"/>
              <ns1:sym typeface="BIZ UDPGothic"/>
            </ns1:endParaRPr>
          </ns1:p>
        </ns0:txBody>
      </ns0:sp>
    </ns0:spTree>
  </ns0:cSld>
  <ns0:clrMapOvr>
    <ns1:masterClrMapping/>
  </ns0:clrMapOvr>
</ns0:sld>
</file>

<file path=ppt/slides/slide33.xml><?xml version="1.0" encoding="utf-8"?>
<ns0:sld xmlns:ns0="http://schemas.openxmlformats.org/presentationml/2006/main" xmlns:ns1="http://schemas.openxmlformats.org/drawingml/2006/main" xmlns:ns2="http://schemas.openxmlformats.org/officeDocument/2006/relationships">
  <ns0:cSld>
    <ns0:spTree>
      <ns0:nvGrpSpPr>
        <ns0:cNvPr id="851" name="Shape 851"/>
        <ns0:cNvGrpSpPr/>
        <ns0:nvPr/>
      </ns0:nvGrpSpPr>
      <ns0:grpSpPr>
        <ns1:xfrm>
          <ns1:off x="0" y="0"/>
          <ns1:ext cx="0" cy="0"/>
          <ns1:chOff x="0" y="0"/>
          <ns1:chExt cx="0" cy="0"/>
        </ns1:xfrm>
      </ns0:grpSpPr>
      <ns0:sp>
        <ns0:nvSpPr>
          <ns0:cNvPr id="852" name="Google Shape;852;p33"/>
          <ns0:cNvSpPr/>
          <ns0:nvPr/>
        </ns0:nvSpPr>
        <ns0:spPr>
          <ns1:xfrm>
            <ns1:off x="301520" y="1599912"/>
            <ns1:ext cx="11455436" cy="1098880"/>
          </ns1:xfrm>
          <ns1:prstGeom prst="round2SameRect">
            <ns1:avLst>
              <ns1:gd fmla="val 12044" name="adj1"/>
              <ns1:gd fmla="val 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Arial"/>
              <ns1:ea typeface="Arial"/>
              <ns1:cs typeface="Arial"/>
              <ns1:sym typeface="Arial"/>
            </ns1:endParaRPr>
          </ns1:p>
        </ns0:txBody>
      </ns0:sp>
      <ns0:sp>
        <ns0:nvSpPr>
          <ns0:cNvPr id="853" name="Google Shape;853;p33"/>
          <ns0:cNvSpPr txBox="1"/>
          <ns0:nvPr/>
        </ns0:nvSpPr>
        <ns0:spPr>
          <ns1:xfrm>
            <ns1:off x="801958" y="2256028"/>
            <ns1:ext cx="948627"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Planning</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854" name="Google Shape;854;p33"/>
          <ns0:cNvPicPr preferRelativeResize="0"/>
          <ns0:nvPr/>
        </ns0:nvPicPr>
        <ns0:blipFill rotWithShape="1">
          <ns1:blip ns2:embed="rId3">
            <ns1:alphaModFix/>
          </ns1:blip>
          <ns1:srcRect b="0" l="0" r="0" t="0"/>
          <ns1:stretch/>
        </ns0:blipFill>
        <ns0:spPr>
          <ns1:xfrm>
            <ns1:off x="1057966" y="1710082"/>
            <ns1:ext cx="538210" cy="543336"/>
          </ns1:xfrm>
          <ns1:prstGeom prst="rect">
            <ns1:avLst/>
          </ns1:prstGeom>
          <ns1:noFill/>
          <ns1:ln>
            <ns1:noFill/>
          </ns1:ln>
        </ns0:spPr>
      </ns0:pic>
      <ns0:cxnSp>
        <ns0:nvCxnSpPr>
          <ns0:cNvPr id="855" name="Google Shape;855;p33"/>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856" name="Google Shape;856;p33"/>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57" name="Google Shape;857;p33"/>
          <ns0:cNvSpPr txBox="1"/>
          <ns0:nvPr/>
        </ns0:nvSpPr>
        <ns0:spPr>
          <ns1:xfrm>
            <ns1:off x="221196" y="101835"/>
            <ns1:ext cx="62304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858" name="Google Shape;858;p33"/>
          <ns0:cNvSpPr/>
          <ns0:nvPr/>
        </ns0:nvSpPr>
        <ns0:spPr>
          <ns1:xfrm>
            <ns1:off x="301520" y="1240985"/>
            <ns1:ext cx="11455436"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859" name="Google Shape;859;p33"/>
          <ns0:cNvSpPr txBox="1"/>
          <ns0:nvPr/>
        </ns0:nvSpPr>
        <ns0:spPr>
          <ns1:xfrm>
            <ns1:off x="252548" y="763664"/>
            <ns1:ext cx="6074754" cy="709199"/>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Delegate your webinar operations to us</ns1:t>
            </ns1:r>
            <ns1:endParaRPr b="0" i="0" sz="1400" u="none" cap="none" strike="noStrike">
              <ns1:solidFill>
                <ns1:srgbClr val="000000"/>
              </ns1:solidFill>
              <ns1:latin typeface="Arial"/>
              <ns1:ea typeface="Arial"/>
              <ns1:cs typeface="Arial"/>
              <ns1:sym typeface="Arial"/>
            </ns1:endParaRPr>
          </ns1:p>
        </ns0:txBody>
      </ns0:sp>
      <ns0:sp>
        <ns0:nvSpPr>
          <ns0:cNvPr id="860" name="Google Shape;860;p33"/>
          <ns0:cNvSpPr/>
          <ns0:nvPr/>
        </ns0:nvSpPr>
        <ns0:spPr>
          <ns1:xfrm>
            <ns1:off x="301520" y="1586760"/>
            <ns1:ext cx="11439456" cy="2429277"/>
          </ns1:xfrm>
          <ns1:prstGeom prst="roundRect">
            <ns1:avLst>
              <ns1:gd fmla="val 4943" name="adj"/>
            </ns1:avLst>
          </ns1:prstGeom>
          <ns1:noFill/>
          <ns1:ln cap="flat" cmpd="sng" w="412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accent4"/>
                </ns1:solidFill>
                <ns1:latin typeface="Arial"/>
                <ns1:ea typeface="Arial"/>
                <ns1:cs typeface="Arial"/>
                <ns1:sym typeface="Arial"/>
              </ns1:rPr>
              <ns1:t>　　　　　　　</ns1:t>
            </ns1:r>
            <ns1:endParaRPr b="0" i="0" sz="2800" u="none" cap="none" strike="noStrike">
              <ns1:solidFill>
                <ns1:schemeClr val="accent4"/>
              </ns1:solidFill>
              <ns1:latin typeface="Arial"/>
              <ns1:ea typeface="Arial"/>
              <ns1:cs typeface="Arial"/>
              <ns1:sym typeface="Arial"/>
            </ns1:endParaRPr>
          </ns1:p>
        </ns0:txBody>
      </ns0:sp>
      <ns0:sp>
        <ns0:nvSpPr>
          <ns0:cNvPr id="861" name="Google Shape;861;p33"/>
          <ns0:cNvSpPr txBox="1"/>
          <ns0:nvPr/>
        </ns0:nvSpPr>
        <ns0:spPr>
          <ns1:xfrm>
            <ns1:off x="2117479" y="1663570"/>
            <ns1:ext cx="989672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lt1"/>
                </ns1:solidFill>
                <ns1:latin typeface="BIZ UDPGothic"/>
                <ns1:ea typeface="BIZ UDPGothic"/>
                <ns1:cs typeface="BIZ UDPGothic"/>
                <ns1:sym typeface="BIZ UDPGothic"/>
              </ns1:rPr>
              <ns1:t>A dedicated planning manager will create the title and announcement text!</ns1:t>
            </ns1:r>
            <ns1:endParaRPr b="1" i="0" sz="2800" u="none" cap="none" strike="noStrike">
              <ns1:solidFill>
                <ns1:schemeClr val="lt1"/>
              </ns1:solidFill>
              <ns1:latin typeface="BIZ UDPGothic"/>
              <ns1:ea typeface="BIZ UDPGothic"/>
              <ns1:cs typeface="BIZ UDPGothic"/>
              <ns1:sym typeface="BIZ UDPGothic"/>
            </ns1:endParaRPr>
          </ns1:p>
        </ns0:txBody>
      </ns0:sp>
      <ns0:sp>
        <ns0:nvSpPr>
          <ns0:cNvPr id="862" name="Google Shape;862;p33"/>
          <ns0:cNvSpPr/>
          <ns0:nvPr/>
        </ns0:nvSpPr>
        <ns0:spPr>
          <ns1:xfrm>
            <ns1:off x="301520" y="4108282"/>
            <ns1:ext cx="11439456" cy="2429277"/>
          </ns1:xfrm>
          <ns1:prstGeom prst="roundRect">
            <ns1:avLst>
              <ns1:gd fmla="val 4943" name="adj"/>
            </ns1:avLst>
          </ns1:prstGeom>
          <ns1:noFill/>
          <ns1:ln cap="flat" cmpd="sng" w="412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accent4"/>
                </ns1:solidFill>
                <ns1:latin typeface="Arial"/>
                <ns1:ea typeface="Arial"/>
                <ns1:cs typeface="Arial"/>
                <ns1:sym typeface="Arial"/>
              </ns1:rPr>
              <ns1:t>　　　　　　　</ns1:t>
            </ns1:r>
            <ns1:endParaRPr b="0" i="0" sz="2800" u="none" cap="none" strike="noStrike">
              <ns1:solidFill>
                <ns1:schemeClr val="accent4"/>
              </ns1:solidFill>
              <ns1:latin typeface="Arial"/>
              <ns1:ea typeface="Arial"/>
              <ns1:cs typeface="Arial"/>
              <ns1:sym typeface="Arial"/>
            </ns1:endParaRPr>
          </ns1:p>
        </ns0:txBody>
      </ns0:sp>
      <ns0:sp>
        <ns0:nvSpPr>
          <ns0:cNvPr id="863" name="Google Shape;863;p33"/>
          <ns0:cNvSpPr txBox="1"/>
          <ns0:nvPr/>
        </ns0:nvSpPr>
        <ns0:spPr>
          <ns1:xfrm>
            <ns1:off x="2145538" y="2189387"/>
            <ns1:ext cx="9865549" cy="30777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A Majisemi planning specialist with IT knowledge will collaborate with you to create a webinar plan that achieves audience acquisition and business negotiations.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64" name="Google Shape;864;p33"/>
          <ns0:cNvSpPr/>
          <ns0:nvPr/>
        </ns0:nvSpPr>
        <ns0:spPr>
          <ns1:xfrm>
            <ns1:off x="301520" y="4102056"/>
            <ns1:ext cx="11455436" cy="1098880"/>
          </ns1:xfrm>
          <ns1:prstGeom prst="round2SameRect">
            <ns1:avLst>
              <ns1:gd fmla="val 12044" name="adj1"/>
              <ns1:gd fmla="val 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Arial"/>
              <ns1:ea typeface="Arial"/>
              <ns1:cs typeface="Arial"/>
              <ns1:sym typeface="Arial"/>
            </ns1:endParaRPr>
          </ns1:p>
        </ns0:txBody>
      </ns0:sp>
      <ns0:sp>
        <ns0:nvSpPr>
          <ns0:cNvPr id="865" name="Google Shape;865;p33"/>
          <ns0:cNvSpPr txBox="1"/>
          <ns0:nvPr/>
        </ns0:nvSpPr>
        <ns0:spPr>
          <ns1:xfrm>
            <ns1:off x="2117479" y="4165714"/>
            <ns1:ext cx="9896721" cy="43088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200"/>
              <ns1:buFont typeface="Arial"/>
              <ns1:buNone/>
            </ns1:pPr>
            <ns1:r>
              <ns1:rPr b="1" i="0" lang="ja-JP" sz="2200" u="none" cap="none" strike="noStrike">
                <ns1:solidFill>
                  <ns1:schemeClr val="lt1"/>
                </ns1:solidFill>
                <ns1:latin typeface="BIZ UDPGothic"/>
                <ns1:ea typeface="BIZ UDPGothic"/>
                <ns1:cs typeface="BIZ UDPGothic"/>
                <ns1:sym typeface="BIZ UDPGothic"/>
              </ns1:rPr>
              <ns1:t>Attendants (seminar secretariat) will support you until the webinar is hosted!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66" name="Google Shape;866;p33"/>
          <ns0:cNvSpPr txBox="1"/>
          <ns0:nvPr/>
        </ns0:nvSpPr>
        <ns0:spPr>
          <ns1:xfrm>
            <ns1:off x="2145539" y="4602631"/>
            <ns1:ext cx="9865548"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An attendant with experience in managing 1,000 seminars annually will accompany you until the seminar is held.</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Feel free to consult us with any issues!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67" name="Google Shape;867;p33"/>
          <ns0:cNvSpPr txBox="1"/>
          <ns0:nvPr/>
        </ns0:nvSpPr>
        <ns0:spPr>
          <ns1:xfrm>
            <ns1:off x="461083" y="4664218"/>
            <ns1:ext cx="1630376" cy="5077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Attendant</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 secretariat)</ns1:t>
            </ns1:r>
            <ns1:endParaRPr b="0" i="0" sz="1100" u="none" cap="none" strike="noStrike">
              <ns1:solidFill>
                <ns1:srgbClr val="000000"/>
              </ns1:solidFill>
              <ns1:latin typeface="BIZ UDPGothic"/>
              <ns1:ea typeface="BIZ UDPGothic"/>
              <ns1:cs typeface="BIZ UDPGothic"/>
              <ns1:sym typeface="BIZ UDPGothic"/>
            </ns1:endParaRPr>
          </ns1:p>
        </ns0:txBody>
      </ns0:sp>
      <ns0:pic>
        <ns0:nvPicPr>
          <ns0:cNvPr descr="ロゴ, アイコン&#10;&#10;自動的に生成された説明" id="868" name="Google Shape;868;p33"/>
          <ns0:cNvPicPr preferRelativeResize="0"/>
          <ns0:nvPr/>
        </ns0:nvPicPr>
        <ns0:blipFill rotWithShape="1">
          <ns1:blip ns2:embed="rId4">
            <ns1:alphaModFix/>
          </ns1:blip>
          <ns1:srcRect b="0" l="0" r="0" t="0"/>
          <ns1:stretch/>
        </ns0:blipFill>
        <ns0:spPr>
          <ns1:xfrm>
            <ns1:off x="954179" y="4141747"/>
            <ns1:ext cx="644185" cy="548242"/>
          </ns1:xfrm>
          <ns1:prstGeom prst="rect">
            <ns1:avLst/>
          </ns1:prstGeom>
          <ns1:noFill/>
          <ns1:ln>
            <ns1:noFill/>
          </ns1:ln>
        </ns0:spPr>
      </ns0:pic>
      <ns0:sp>
        <ns0:nvSpPr>
          <ns0:cNvPr id="869" name="Google Shape;869;p33"/>
          <ns0:cNvSpPr/>
          <ns0:nvPr/>
        </ns0:nvSpPr>
        <ns0:spPr>
          <ns1:xfrm>
            <ns1:off x="584950" y="2832425"/>
            <ns1:ext cx="2703300" cy="10989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Official application</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Enter product name, product information, target, and pain points into the management system.</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870" name="Google Shape;870;p33"/>
          <ns0:cNvSpPr txBox="1"/>
          <ns0:nvPr/>
        </ns0:nvSpPr>
        <ns0:spPr>
          <ns1:xfrm>
            <ns1:off x="6775924" y="3421089"/>
            <ns1:ext cx="87556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Confirm by email</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Preparation for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1" name="Google Shape;871;p33"/>
          <ns0:cNvSpPr txBox="1"/>
          <ns0:nvPr/>
        </ns0:nvSpPr>
        <ns0:spPr>
          <ns1:xfrm>
            <ns1:off x="10469220" y="2861070"/>
            <ns1:ext cx="1239300" cy="954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Our company</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Attraction page</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Publication preparation</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Start!!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2" name="Google Shape;872;p33"/>
          <ns0:cNvSpPr/>
          <ns0:nvPr/>
        </ns0:nvSpPr>
        <ns0:spPr>
          <ns1:xfrm>
            <ns1:off x="391150" y="2744400"/>
            <ns1:ext cx="8115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STEP1</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73" name="Google Shape;873;p33"/>
          <ns0:cNvSpPr/>
          <ns0:nvPr/>
        </ns0:nvSpPr>
        <ns0:spPr>
          <ns1:xfrm>
            <ns1:off x="3560225" y="2845325"/>
            <ns1:ext cx="3192900" cy="10860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Planning meeting</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conduct a one-hour meeting online.</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align details based on the preliminary information.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4" name="Google Shape;874;p33"/>
          <ns0:cNvSpPr/>
          <ns0:nvPr/>
        </ns0:nvSpPr>
        <ns0:spPr>
          <ns1:xfrm>
            <ns1:off x="3405126" y="2744400"/>
            <ns1:ext cx="7464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STEP2</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75" name="Google Shape;875;p33"/>
          <ns0:cNvSpPr/>
          <ns0:nvPr/>
        </ns0:nvSpPr>
        <ns0:spPr>
          <ns1:xfrm>
            <ns1:off x="7651475" y="2868325"/>
            <ns1:ext cx="2663400" cy="10629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Plan finalized</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Press the approval button on the management system to finalize the plan.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6" name="Google Shape;876;p33"/>
          <ns0:cNvSpPr/>
          <ns0:nvPr/>
        </ns0:nvSpPr>
        <ns0:spPr>
          <ns1:xfrm>
            <ns1:off x="7523242" y="2754425"/>
            <ns1:ext cx="8115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STEP3</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77" name="Google Shape;877;p33"/>
          <ns0:cNvSpPr/>
          <ns0:nvPr/>
        </ns0:nvSpPr>
        <ns0:spPr>
          <ns1:xfrm rot="5400000">
            <ns1:off x="10267163" y="3251764"/>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78" name="Google Shape;878;p33"/>
          <ns0:cNvSpPr/>
          <ns0:nvPr/>
        </ns0:nvSpPr>
        <ns0:spPr>
          <ns1:xfrm rot="5400000">
            <ns1:off x="6706885" y="3225002"/>
            <ns1:ext cx="335400" cy="17280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79" name="Google Shape;879;p33"/>
          <ns0:cNvSpPr/>
          <ns0:nvPr/>
        </ns0:nvSpPr>
        <ns0:spPr>
          <ns1:xfrm rot="5400000">
            <ns1:off x="3234851" y="3224982"/>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0" name="Google Shape;880;p33"/>
          <ns0:cNvSpPr/>
          <ns0:nvPr/>
        </ns0:nvSpPr>
        <ns0:spPr>
          <ns1:xfrm>
            <ns1:off x="594603" y="5271240"/>
            <ns1:ext cx="2141901"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Publication of the recruitment page</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5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Creation of the application page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81" name="Google Shape;881;p33"/>
          <ns0:cNvSpPr/>
          <ns0:nvPr/>
        </ns0:nvSpPr>
        <ns0:spPr>
          <ns1:xfrm>
            <ns1:off x="400814" y="5234016"/>
            <ns1:ext cx="8217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STEP4</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82" name="Google Shape;882;p33"/>
          <ns0:cNvSpPr/>
          <ns0:nvPr/>
        </ns0:nvSpPr>
        <ns0:spPr>
          <ns1:xfrm rot="5400000">
            <ns1:off x="2685716" y="573999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3" name="Google Shape;883;p33"/>
          <ns0:cNvSpPr/>
          <ns0:nvPr/>
        </ns0:nvSpPr>
        <ns0:spPr>
          <ns1:xfrm>
            <ns1:off x="3404538" y="5271240"/>
            <ns1:ext cx="1708047"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Handling of applicants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 Respond to inqu</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iries
- Reminders</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 Issue participant URL</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84" name="Google Shape;884;p33"/>
          <ns0:cNvSpPr/>
          <ns0:nvPr/>
        </ns0:nvSpPr>
        <ns0:spPr>
          <ns1:xfrm>
            <ns1:off x="2776895" y="5234016"/>
            <ns1:ext cx="8217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 5</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885" name="Google Shape;885;p33"/>
          <ns0:cNvSpPr/>
          <ns0:nvPr/>
        </ns0:nvSpPr>
        <ns0:spPr>
          <ns1:xfrm rot="5400000">
            <ns1:off x="5061797" y="573999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6" name="Google Shape;886;p33"/>
          <ns0:cNvSpPr/>
          <ns0:nvPr/>
        </ns0:nvSpPr>
        <ns0:spPr>
          <ns1:xfrm>
            <ns1:off x="5415676" y="5258088"/>
            <ns1:ext cx="2675481"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Rehearsal</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 Confirm the day's flow and request</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s
- Check speakers' connection envir</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onment
- Confirm preparation status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87" name="Google Shape;887;p33"/>
          <ns0:cNvSpPr/>
          <ns0:nvPr/>
        </ns0:nvSpPr>
        <ns0:spPr>
          <ns1:xfrm>
            <ns1:off x="5170572" y="5220864"/>
            <ns1:ext cx="8217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STEP6</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88" name="Google Shape;888;p33"/>
          <ns0:cNvSpPr/>
          <ns0:nvPr/>
        </ns0:nvSpPr>
        <ns0:spPr>
          <ns1:xfrm rot="5400000">
            <ns1:off x="8052274" y="5726866"/>
            <ns1:ext cx="335400" cy="17280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9" name="Google Shape;889;p33"/>
          <ns0:cNvSpPr/>
          <ns0:nvPr/>
        </ns0:nvSpPr>
        <ns0:spPr>
          <ns1:xfrm>
            <ns1:off x="8359402" y="5246604"/>
            <ns1:ext cx="1640054"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On the day</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・Moderation</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 Collect surveys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90" name="Google Shape;890;p33"/>
          <ns0:cNvSpPr/>
          <ns0:nvPr/>
        </ns0:nvSpPr>
        <ns0:spPr>
          <ns1:xfrm rot="5400000">
            <ns1:off x="9954035" y="5715362"/>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91" name="Google Shape;891;p33"/>
          <ns0:cNvSpPr/>
          <ns0:nvPr/>
        </ns0:nvSpPr>
        <ns0:spPr>
          <ns1:xfrm>
            <ns1:off x="10267700" y="5261235"/>
            <ns1:ext cx="1371094" cy="1166896"/>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Report creation</ns1:t>
            </ns1:r>
            <ns1:endParaRPr b="0" i="0" sz="1050" u="none" cap="none" strike="noStrike">
              <ns1:solidFill>
                <ns1:schemeClr val="accent4"/>
              </ns1:solidFill>
              <ns1:latin typeface="BIZ UDPGothic"/>
              <ns1:ea typeface="BIZ UDPGothic"/>
              <ns1:cs typeface="BIZ UDPGothic"/>
              <ns1:sym typeface="BIZ UDPGothic"/>
            </ns1:endParaRPr>
          </ns1:p>
        </ns0:txBody>
      </ns0:sp>
      <ns0:grpSp>
        <ns0:nvGrpSpPr>
          <ns0:cNvPr id="892" name="Google Shape;892;p33"/>
          <ns0:cNvGrpSpPr/>
          <ns0:nvPr/>
        </ns0:nvGrpSpPr>
        <ns0:grpSpPr>
          <ns1:xfrm rot="-721227">
            <ns1:off x="7013610" y="2941875"/>
            <ns1:ext cx="379952" cy="459675"/>
            <ns1:chOff x="5943600" y="6791161"/>
            <ns1:chExt cx="1056873" cy="1265969"/>
          </ns1:xfrm>
        </ns0:grpSpPr>
        <ns0:sp>
          <ns0:nvSpPr>
            <ns0:cNvPr id="893" name="Google Shape;893;p33"/>
            <ns0:cNvSpPr/>
            <ns0:nvPr/>
          </ns0:nvSpPr>
          <ns0:spPr>
            <ns1:xfrm>
              <ns1:off x="5943600" y="7315200"/>
              <ns1:ext cx="1049798" cy="74193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94" name="Google Shape;894;p33"/>
            <ns0:cNvSpPr/>
            <ns0:nvPr/>
          </ns0:nvSpPr>
          <ns0:spPr>
            <ns1:xfrm rot="-2700000">
              <ns1:off x="6098378" y="6945936"/>
              <ns1:ext cx="747320" cy="747320"/>
            </ns1:xfrm>
            <ns1:prstGeom prst="rtTriangle">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sp>
        <ns0:nvSpPr>
          <ns0:cNvPr id="895" name="Google Shape;895;p33"/>
          <ns0:cNvSpPr/>
          <ns0:nvPr/>
        </ns0:nvSpPr>
        <ns0:spPr>
          <ns1:xfrm rot="5400000">
            <ns1:off x="321042" y="5715362"/>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896" name="Google Shape;896;p33"/>
          <ns0:cNvGrpSpPr/>
          <ns0:nvPr/>
        </ns0:nvGrpSpPr>
        <ns0:grpSpPr>
          <ns1:xfrm>
            <ns1:off x="7366270" y="5034687"/>
            <ns1:ext cx="875622" cy="678944"/>
            <ns1:chOff x="7366270" y="5034687"/>
            <ns1:chExt cx="875622" cy="678944"/>
          </ns1:xfrm>
        </ns0:grpSpPr>
        <ns0:sp>
          <ns0:nvSpPr>
            <ns0:cNvPr id="897" name="Google Shape;897;p33"/>
            <ns0:cNvSpPr/>
            <ns0:nvPr/>
          </ns0:nvSpPr>
          <ns0:spPr>
            <ns1:xfrm>
              <ns1:off x="7462657" y="5034687"/>
              <ns1:ext cx="678944" cy="678944"/>
            </ns1:xfrm>
            <ns1:prstGeom prst="ellipse">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98" name="Google Shape;898;p33"/>
            <ns0:cNvSpPr txBox="1"/>
            <ns0:nvPr/>
          </ns0:nvSpPr>
          <ns0:spPr>
            <ns1:xfrm>
              <ns1:off x="7366270" y="5386269"/>
              <ns1:ext cx="875622" cy="24618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Cast</ns1:t>
              </ns1:r>
              <ns1:endParaRPr b="0" i="0" sz="1000" u="none" cap="none" strike="noStrike">
                <ns1:solidFill>
                  <ns1:schemeClr val="accent4"/>
                </ns1:solidFill>
                <ns1:latin typeface="BIZ UDPGothic"/>
                <ns1:ea typeface="BIZ UDPGothic"/>
                <ns1:cs typeface="BIZ UDPGothic"/>
                <ns1:sym typeface="BIZ UDPGothic"/>
              </ns1:endParaRPr>
            </ns1:p>
          </ns0:txBody>
        </ns0:sp>
        <ns0:pic>
          <ns0:nvPicPr>
            <ns0:cNvPr descr="オフィス ワーカー (女性) 単色塗りつぶし" id="899" name="Google Shape;899;p33"/>
            <ns0:cNvPicPr preferRelativeResize="0"/>
            <ns0:nvPr/>
          </ns0:nvPicPr>
          <ns0:blipFill rotWithShape="1">
            <ns1:blip ns2:embed="rId5">
              <ns1:alphaModFix/>
            </ns1:blip>
            <ns1:srcRect b="15736" l="0" r="0" t="0"/>
            <ns1:stretch/>
          </ns0:blipFill>
          <ns0:spPr>
            <ns1:xfrm>
              <ns1:off x="7638252" y="5056360"/>
              <ns1:ext cx="437032" cy="368257"/>
            </ns1:xfrm>
            <ns1:prstGeom prst="rect">
              <ns1:avLst/>
            </ns1:prstGeom>
            <ns1:noFill/>
            <ns1:ln>
              <ns1:noFill/>
            </ns1:ln>
          </ns0:spPr>
        </ns0:pic>
        <ns0:pic>
          <ns0:nvPicPr>
            <ns0:cNvPr descr="無線マイク 単色塗りつぶし" id="900" name="Google Shape;900;p33"/>
            <ns0:cNvPicPr preferRelativeResize="0"/>
            <ns0:nvPr/>
          </ns0:nvPicPr>
          <ns0:blipFill rotWithShape="1">
            <ns1:blip ns2:embed="rId6">
              <ns1:alphaModFix/>
            </ns1:blip>
            <ns1:srcRect b="0" l="0" r="0" t="0"/>
            <ns1:stretch/>
          </ns0:blipFill>
          <ns0:spPr>
            <ns1:xfrm>
              <ns1:off x="7531374" y="5184078"/>
              <ns1:ext cx="250314" cy="250314"/>
            </ns1:xfrm>
            <ns1:prstGeom prst="rect">
              <ns1:avLst/>
            </ns1:prstGeom>
            <ns1:noFill/>
            <ns1:ln>
              <ns1:noFill/>
            </ns1:ln>
          </ns0:spPr>
        </ns0:pic>
      </ns0:grpSp>
      <ns0:grpSp>
        <ns0:nvGrpSpPr>
          <ns0:cNvPr id="901" name="Google Shape;901;p33"/>
          <ns0:cNvGrpSpPr/>
          <ns0:nvPr/>
        </ns0:nvGrpSpPr>
        <ns0:grpSpPr>
          <ns1:xfrm>
            <ns1:off x="9288838" y="5034687"/>
            <ns1:ext cx="875622" cy="678944"/>
            <ns1:chOff x="7366270" y="5034687"/>
            <ns1:chExt cx="875622" cy="678944"/>
          </ns1:xfrm>
        </ns0:grpSpPr>
        <ns0:sp>
          <ns0:nvSpPr>
            <ns0:cNvPr id="902" name="Google Shape;902;p33"/>
            <ns0:cNvSpPr/>
            <ns0:nvPr/>
          </ns0:nvSpPr>
          <ns0:spPr>
            <ns1:xfrm>
              <ns1:off x="7462657" y="5034687"/>
              <ns1:ext cx="678944" cy="678944"/>
            </ns1:xfrm>
            <ns1:prstGeom prst="ellipse">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03" name="Google Shape;903;p33"/>
            <ns0:cNvSpPr txBox="1"/>
            <ns0:nvPr/>
          </ns0:nvSpPr>
          <ns0:spPr>
            <ns1:xfrm>
              <ns1:off x="7366270" y="5386269"/>
              <ns1:ext cx="875622" cy="25387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050" u="none" cap="none" strike="noStrike">
                  <ns1:solidFill>
                    <ns1:schemeClr val="accent4"/>
                  </ns1:solidFill>
                  <ns1:latin typeface="BIZ UDPGothic"/>
                  <ns1:ea typeface="BIZ UDPGothic"/>
                  <ns1:cs typeface="BIZ UDPGothic"/>
                  <ns1:sym typeface="BIZ UDPGothic"/>
                </ns1:rPr>
                <ns1:t>Cast</ns1:t>
              </ns1:r>
              <ns1:endParaRPr b="0" i="0" sz="1050" u="none" cap="none" strike="noStrike">
                <ns1:solidFill>
                  <ns1:schemeClr val="accent4"/>
                </ns1:solidFill>
                <ns1:latin typeface="BIZ UDPGothic"/>
                <ns1:ea typeface="BIZ UDPGothic"/>
                <ns1:cs typeface="BIZ UDPGothic"/>
                <ns1:sym typeface="BIZ UDPGothic"/>
              </ns1:endParaRPr>
            </ns1:p>
          </ns0:txBody>
        </ns0:sp>
        <ns0:pic>
          <ns0:nvPicPr>
            <ns0:cNvPr descr="オフィス ワーカー (女性) 単色塗りつぶし" id="904" name="Google Shape;904;p33"/>
            <ns0:cNvPicPr preferRelativeResize="0"/>
            <ns0:nvPr/>
          </ns0:nvPicPr>
          <ns0:blipFill rotWithShape="1">
            <ns1:blip ns2:embed="rId5">
              <ns1:alphaModFix/>
            </ns1:blip>
            <ns1:srcRect b="15736" l="0" r="0" t="0"/>
            <ns1:stretch/>
          </ns0:blipFill>
          <ns0:spPr>
            <ns1:xfrm>
              <ns1:off x="7638252" y="5061676"/>
              <ns1:ext cx="437032" cy="368257"/>
            </ns1:xfrm>
            <ns1:prstGeom prst="rect">
              <ns1:avLst/>
            </ns1:prstGeom>
            <ns1:noFill/>
            <ns1:ln>
              <ns1:noFill/>
            </ns1:ln>
          </ns0:spPr>
        </ns0:pic>
        <ns0:pic>
          <ns0:nvPicPr>
            <ns0:cNvPr descr="無線マイク 単色塗りつぶし" id="905" name="Google Shape;905;p33"/>
            <ns0:cNvPicPr preferRelativeResize="0"/>
            <ns0:nvPr/>
          </ns0:nvPicPr>
          <ns0:blipFill rotWithShape="1">
            <ns1:blip ns2:embed="rId6">
              <ns1:alphaModFix/>
            </ns1:blip>
            <ns1:srcRect b="0" l="0" r="0" t="0"/>
            <ns1:stretch/>
          </ns0:blipFill>
          <ns0:spPr>
            <ns1:xfrm>
              <ns1:off x="7531374" y="5189394"/>
              <ns1:ext cx="250314" cy="250314"/>
            </ns1:xfrm>
            <ns1:prstGeom prst="rect">
              <ns1:avLst/>
            </ns1:prstGeom>
            <ns1:noFill/>
            <ns1:ln>
              <ns1:noFill/>
            </ns1:ln>
          </ns0:spPr>
        </ns0:pic>
      </ns0:grpSp>
      <ns0:sp>
        <ns0:nvSpPr>
          <ns0:cNvPr id="906" name="Google Shape;906;p33"/>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907" name="Google Shape;907;p33"/>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908" name="Google Shape;908;p33"/>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4.xml><?xml version="1.0" encoding="utf-8"?>
<ns0:sld xmlns:ns0="http://schemas.openxmlformats.org/presentationml/2006/main" xmlns:ns1="http://schemas.openxmlformats.org/drawingml/2006/main" xmlns:ns2="http://schemas.openxmlformats.org/officeDocument/2006/relationships">
  <ns0:cSld>
    <ns0:spTree>
      <ns0:nvGrpSpPr>
        <ns0:cNvPr id="912" name="Shape 912"/>
        <ns0:cNvGrpSpPr/>
        <ns0:nvPr/>
      </ns0:nvGrpSpPr>
      <ns0:grpSpPr>
        <ns1:xfrm>
          <ns1:off x="0" y="0"/>
          <ns1:ext cx="0" cy="0"/>
          <ns1:chOff x="0" y="0"/>
          <ns1:chExt cx="0" cy="0"/>
        </ns1:xfrm>
      </ns0:grpSpPr>
      <ns0:sp>
        <ns0:nvSpPr>
          <ns0:cNvPr id="913" name="Google Shape;913;p34"/>
          <ns0:cNvSpPr/>
          <ns0:nvPr/>
        </ns0:nvSpPr>
        <ns0:spPr>
          <ns1:xfrm>
            <ns1:off x="285750" y="1549400"/>
            <ns1:ext cx="11472000" cy="651000"/>
          </ns1:xfrm>
          <ns1:prstGeom prst="round2SameRect">
            <ns1:avLst>
              <ns1:gd fmla="val 12044" name="adj1"/>
              <ns1:gd fmla="val 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Arial"/>
              <ns1:ea typeface="Arial"/>
              <ns1:cs typeface="Arial"/>
              <ns1:sym typeface="Arial"/>
            </ns1:endParaRPr>
          </ns1:p>
        </ns0:txBody>
      </ns0:sp>
      <ns0:cxnSp>
        <ns0:nvCxnSpPr>
          <ns0:cNvPr id="914" name="Google Shape;914;p34"/>
          <ns0:cNvCxnSpPr/>
          <ns0:nvPr/>
        </ns0:nvCxnSpPr>
        <ns0:spPr>
          <ns1:xfrm>
            <ns1:off x="6350" y="79979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915" name="Google Shape;915;p34"/>
          <ns0:cNvSpPr/>
          <ns0:nvPr/>
        </ns0:nvSpPr>
        <ns0:spPr>
          <ns1:xfrm>
            <ns1:off x="12028601" y="-53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16" name="Google Shape;916;p34"/>
          <ns0:cNvSpPr txBox="1"/>
          <ns0:nvPr/>
        </ns0:nvSpPr>
        <ns0:spPr>
          <ns1:xfrm>
            <ns1:off x="221196" y="101835"/>
            <ns1:ext cx="6230400" cy="586200"/>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17" name="Google Shape;917;p34"/>
          <ns0:cNvSpPr/>
          <ns0:nvPr/>
        </ns0:nvSpPr>
        <ns0:spPr>
          <ns1:xfrm>
            <ns1:off x="301520" y="1240985"/>
            <ns1:ext cx="11455500" cy="259800"/>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918" name="Google Shape;918;p34"/>
          <ns0:cNvSpPr txBox="1"/>
          <ns0:nvPr/>
        </ns0:nvSpPr>
        <ns0:spPr>
          <ns1:xfrm>
            <ns1:off x="252730" y="765175"/>
            <ns1:ext cx="10130100" cy="709500"/>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Dedicated support from the planning stage</ns1:t>
            </ns1:r>
            <ns1:endParaRPr b="1" i="0" sz="3600" u="none" cap="none" strike="noStrike">
              <ns1:solidFill>
                <ns1:schemeClr val="accent4"/>
              </ns1:solidFill>
              <ns1:latin typeface="BIZ UDPGothic"/>
              <ns1:ea typeface="BIZ UDPGothic"/>
              <ns1:cs typeface="BIZ UDPGothic"/>
              <ns1:sym typeface="BIZ UDPGothic"/>
            </ns1:endParaRPr>
          </ns1:p>
        </ns0:txBody>
      </ns0:sp>
      <ns0:sp>
        <ns0:nvSpPr>
          <ns0:cNvPr id="919" name="Google Shape;919;p34"/>
          <ns0:cNvSpPr/>
          <ns0:nvPr/>
        </ns0:nvSpPr>
        <ns0:spPr>
          <ns1:xfrm>
            <ns1:off x="301625" y="1586865"/>
            <ns1:ext cx="11439600" cy="4909200"/>
          </ns1:xfrm>
          <ns1:prstGeom prst="roundRect">
            <ns1:avLst>
              <ns1:gd fmla="val 4943" name="adj"/>
            </ns1:avLst>
          </ns1:prstGeom>
          <ns1:noFill/>
          <ns1:ln cap="flat" cmpd="sng" w="412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accent4"/>
                </ns1:solidFill>
                <ns1:latin typeface="BIZ UDPGothic"/>
                <ns1:ea typeface="BIZ UDPGothic"/>
                <ns1:cs typeface="BIZ UDPGothic"/>
                <ns1:sym typeface="BIZ UDPGothic"/>
              </ns1:rPr>
              <ns1:t>　　　　　　　</ns1:t>
            </ns1:r>
            <ns1:endParaRPr b="0" i="0" sz="2800" u="none" cap="none" strike="noStrike">
              <ns1:solidFill>
                <ns1:schemeClr val="accent4"/>
              </ns1:solidFill>
              <ns1:latin typeface="BIZ UDPGothic"/>
              <ns1:ea typeface="BIZ UDPGothic"/>
              <ns1:cs typeface="BIZ UDPGothic"/>
              <ns1:sym typeface="BIZ UDPGothic"/>
            </ns1:endParaRPr>
          </ns1:p>
        </ns0:txBody>
      </ns0:sp>
      <ns0:sp>
        <ns0:nvSpPr>
          <ns0:cNvPr id="920" name="Google Shape;920;p34"/>
          <ns0:cNvSpPr txBox="1"/>
          <ns0:nvPr/>
        </ns0:nvSpPr>
        <ns0:spPr>
          <ns1:xfrm>
            <ns1:off x="373134" y="1582290"/>
            <ns1:ext cx="98967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lt1"/>
                </ns1:solidFill>
                <ns1:latin typeface="BIZ UDPGothic"/>
                <ns1:ea typeface="BIZ UDPGothic"/>
                <ns1:cs typeface="BIZ UDPGothic"/>
                <ns1:sym typeface="BIZ UDPGothic"/>
              </ns1:rPr>
              <ns1:t>Planning stage flow</ns1:t>
            </ns1:r>
            <ns1:endParaRPr b="1" i="0" sz="2800" u="none" cap="none" strike="noStrike">
              <ns1:solidFill>
                <ns1:schemeClr val="lt1"/>
              </ns1:solidFill>
              <ns1:latin typeface="BIZ UDPGothic"/>
              <ns1:ea typeface="BIZ UDPGothic"/>
              <ns1:cs typeface="BIZ UDPGothic"/>
              <ns1:sym typeface="BIZ UDPGothic"/>
            </ns1:endParaRPr>
          </ns1:p>
        </ns0:txBody>
      </ns0:sp>
      <ns0:sp>
        <ns0:nvSpPr>
          <ns0:cNvPr id="921" name="Google Shape;921;p34"/>
          <ns0:cNvSpPr txBox="1"/>
          <ns0:nvPr/>
        </ns0:nvSpPr>
        <ns0:spPr>
          <ns1:xfrm>
            <ns1:off x="9912350" y="5088255"/>
            <ns1:ext cx="15399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Attraction page</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Start preparation for publication</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922" name="Google Shape;922;p34"/>
          <ns0:cNvSpPr/>
          <ns0:nvPr/>
        </ns0:nvSpPr>
        <ns0:spPr>
          <ns1:xfrm>
            <ns1:off x="3775491" y="2491250"/>
            <ns1:ext cx="3192900" cy="12288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Planning meeting</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Conduct a meeting of about one hour. We will propose promotional angles and align details.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23" name="Google Shape;923;p34"/>
          <ns0:cNvSpPr/>
          <ns0:nvPr/>
        </ns0:nvSpPr>
        <ns0:spPr>
          <ns1:xfrm>
            <ns1:off x="623300" y="4809895"/>
            <ns1:ext cx="2663400" cy="1284900"/>
          </ns1:xfrm>
          <ns1:prstGeom prst="roundRect">
            <ns1:avLst>
              <ns1:gd fmla="val 9184" name="adj"/>
            </ns1:avLst>
          </ns1:prstGeom>
          <ns1:solidFill>
            <ns1:srgbClr val="F2F2F2"/>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Submit proposal</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After creating the proposal, the planning manager will submit it via email.</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24" name="Google Shape;924;p34"/>
          <ns0:cNvSpPr/>
          <ns0:nvPr/>
        </ns0:nvSpPr>
        <ns0:spPr>
          <ns1:xfrm rot="5400000">
            <ns1:off x="9658098" y="5294579"/>
            <ns1:ext cx="335400" cy="17280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25" name="Google Shape;925;p34"/>
          <ns0:cNvSpPr txBox="1"/>
          <ns0:nvPr/>
        </ns0:nvSpPr>
        <ns0:spPr>
          <ns1:xfrm>
            <ns1:off x="10428204" y="170738"/>
            <ns1:ext cx="1542600" cy="4728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6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Arial"/>
                <ns1:ea typeface="Arial"/>
                <ns1:cs typeface="Arial"/>
                <ns1:sym typeface="Arial"/>
              </ns1:rPr>
              <ns1:t>Webinar</ns1:t>
            </ns1:r>
            <ns1:endParaRPr b="0" i="0" sz="1200" u="none" cap="none" strike="noStrike">
              <ns1:solidFill>
                <ns1:schemeClr val="accent4"/>
              </ns1:solidFill>
              <ns1:latin typeface="Arial"/>
              <ns1:ea typeface="Arial"/>
              <ns1:cs typeface="Arial"/>
              <ns1:sym typeface="Arial"/>
            </ns1:endParaRPr>
          </ns1:p>
          <ns1:p>
            <ns1:pPr indent="0" lvl="0" marL="0" marR="0" rtl="0" algn="r">
              <ns1:lnSpc>
                <ns1:spcPct val="106000"/>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Arial"/>
                <ns1:ea typeface="Arial"/>
                <ns1:cs typeface="Arial"/>
                <ns1:sym typeface="Arial"/>
              </ns1:rPr>
              <ns1:t>as a Service</ns1:t>
            </ns1:r>
            <ns1:endParaRPr b="0" i="0" sz="1200" u="none" cap="none" strike="noStrike">
              <ns1:solidFill>
                <ns1:srgbClr val="163F9B"/>
              </ns1:solidFill>
              <ns1:latin typeface="Arial"/>
              <ns1:ea typeface="Arial"/>
              <ns1:cs typeface="Arial"/>
              <ns1:sym typeface="Arial"/>
            </ns1:endParaRPr>
          </ns1:p>
        </ns0:txBody>
      </ns0:sp>
      <ns0:sp>
        <ns0:nvSpPr>
          <ns0:cNvPr id="926" name="Google Shape;926;p34"/>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927" name="Google Shape;927;p34"/>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lang="ja-JP"/>
              <ns1:t>‹#›</ns1:t>
            </ns1:fld>
            <ns1:endParaRPr/>
          </ns1:p>
        </ns0:txBody>
      </ns0:sp>
      <ns0:sp>
        <ns0:nvSpPr>
          <ns0:cNvPr id="928" name="Google Shape;928;p34"/>
          <ns0:cNvSpPr/>
          <ns0:nvPr/>
        </ns0:nvSpPr>
        <ns0:spPr>
          <ns1:xfrm>
            <ns1:off x="478800" y="2491335"/>
            <ns1:ext cx="2808600" cy="1228800"/>
          </ns1:xfrm>
          <ns1:prstGeom prst="roundRect">
            <ns1:avLst>
              <ns1:gd fmla="val 9184" name="adj"/>
            </ns1:avLst>
          </ns1:prstGeom>
          <ns1:solidFill>
            <ns1:srgbClr val="F2F2F2"/>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Preliminary preparation</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The planning manager will gather information on the seminar theme shared in advance and create promotional angle proposals.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929" name="Google Shape;929;p34"/>
          <ns0:cNvSpPr/>
          <ns0:nvPr/>
        </ns0:nvSpPr>
        <ns0:spPr>
          <ns1:xfrm>
            <ns1:off x="7450227" y="2491250"/>
            <ns1:ext cx="3192900" cy="1228800"/>
          </ns1:xfrm>
          <ns1:prstGeom prst="roundRect">
            <ns1:avLst>
              <ns1:gd fmla="val 9184" name="adj"/>
            </ns1:avLst>
          </ns1:prstGeom>
          <ns1:solidFill>
            <ns1:srgbClr val="F2F2F2"/>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Create proposal</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Based on the content aligned in the meeting, the planning manager will create a draft of the title and announcement text.</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930" name="Google Shape;930;p34"/>
          <ns0:cNvSpPr/>
          <ns0:nvPr/>
        </ns0:nvSpPr>
        <ns0:spPr>
          <ns1:xfrm>
            <ns1:off x="3788142" y="4809895"/>
            <ns1:ext cx="2663400" cy="12849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Confirm proposal content</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Please confirm the proposal content and share any feedback.</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31" name="Google Shape;931;p34"/>
          <ns0:cNvSpPr/>
          <ns0:nvPr/>
        </ns0:nvSpPr>
        <ns0:spPr>
          <ns1:xfrm>
            <ns1:off x="6958974" y="4723124"/>
            <ns1:ext cx="2663100" cy="14853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Finalize proposal</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Once you have confirmed the content and revisions are complete, press the approval button on the management system to finalize the plan.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32" name="Google Shape;932;p34"/>
          <ns0:cNvSpPr/>
          <ns0:nvPr/>
        </ns0:nvSpPr>
        <ns0:spPr>
          <ns1:xfrm>
            <ns1:off x="3359785" y="2992755"/>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33" name="Google Shape;933;p34"/>
          <ns0:cNvSpPr/>
          <ns0:nvPr/>
        </ns0:nvSpPr>
        <ns0:spPr>
          <ns1:xfrm>
            <ns1:off x="7024370" y="2992755"/>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34" name="Google Shape;934;p34"/>
          <ns0:cNvSpPr/>
          <ns0:nvPr/>
        </ns0:nvSpPr>
        <ns0:spPr>
          <ns1:xfrm>
            <ns1:off x="3359785" y="5332730"/>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35" name="Google Shape;935;p34"/>
          <ns0:cNvSpPr/>
          <ns0:nvPr/>
        </ns0:nvSpPr>
        <ns0:spPr>
          <ns1:xfrm>
            <ns1:off x="6528435" y="5305425"/>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pic>
        <ns0:nvPicPr>
          <ns0:cNvPr id="936" name="Google Shape;936;p34"/>
          <ns0:cNvPicPr preferRelativeResize="0"/>
          <ns0:nvPr/>
        </ns0:nvPicPr>
        <ns0:blipFill rotWithShape="1">
          <ns1:blip ns2:embed="rId3">
            <ns1:alphaModFix/>
          </ns1:blip>
          <ns1:srcRect b="0" l="0" r="0" t="0"/>
          <ns1:stretch/>
        </ns0:blipFill>
        <ns0:spPr>
          <ns1:xfrm>
            <ns1:off x="1847850" y="3932555"/>
            <ns1:ext cx="7338060" cy="716280"/>
          </ns1:xfrm>
          <ns1:prstGeom prst="rect">
            <ns1:avLst/>
          </ns1:prstGeom>
          <ns1:noFill/>
          <ns1:ln>
            <ns1:noFill/>
          </ns1:ln>
        </ns0:spPr>
      </ns0:pic>
    </ns0:spTree>
  </ns0:cSld>
  <ns0:clrMapOvr>
    <ns1:masterClrMapping/>
  </ns0:clrMapOvr>
</ns0:sld>
</file>

<file path=ppt/slides/slide35.xml><?xml version="1.0" encoding="utf-8"?>
<ns0:sld xmlns:ns0="http://schemas.openxmlformats.org/presentationml/2006/main" xmlns:ns1="http://schemas.openxmlformats.org/drawingml/2006/main">
  <ns0:cSld>
    <ns0:spTree>
      <ns0:nvGrpSpPr>
        <ns0:cNvPr id="940" name="Shape 940"/>
        <ns0:cNvGrpSpPr/>
        <ns0:nvPr/>
      </ns0:nvGrpSpPr>
      <ns0:grpSpPr>
        <ns1:xfrm>
          <ns1:off x="0" y="0"/>
          <ns1:ext cx="0" cy="0"/>
          <ns1:chOff x="0" y="0"/>
          <ns1:chExt cx="0" cy="0"/>
        </ns1:xfrm>
      </ns0:grpSpPr>
      <ns0:sp>
        <ns0:nvSpPr>
          <ns0:cNvPr id="941" name="Google Shape;941;p35"/>
          <ns0:cNvSpPr/>
          <ns0:nvPr/>
        </ns0:nvSpPr>
        <ns0:spPr>
          <ns1:xfrm>
            <ns1:off x="4250012" y="1051904"/>
            <ns1:ext cx="3691976" cy="5355766"/>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942" name="Google Shape;942;p35"/>
          <ns0:cNvSpPr/>
          <ns0:nvPr/>
        </ns0:nvSpPr>
        <ns0:spPr>
          <ns1:xfrm>
            <ns1:off x="4250013" y="1049700"/>
            <ns1:ext cx="3691975" cy="4629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Distribution tools</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43" name="Google Shape;943;p35"/>
          <ns0:cNvSpPr/>
          <ns0:nvPr/>
        </ns0:nvSpPr>
        <ns0:spPr>
          <ns1:xfrm>
            <ns1:off x="423395" y="1051904"/>
            <ns1:ext cx="3691976" cy="5355766"/>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944" name="Google Shape;944;p35"/>
          <ns0:cNvSpPr txBox="1"/>
          <ns0:nvPr/>
        </ns0:nvSpPr>
        <ns0:spPr>
          <ns1:xfrm>
            <ns1:off x="278775" y="1511271"/>
            <ns1:ext cx="3971400" cy="6945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Choose from 5 slots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(Weekdays only</ns1:t>
            </ns1:r>
            <ns1:r>
              <ns1:rPr b="0" i="0" lang="ja-JP" sz="1100" u="none" cap="none" strike="noStrike">
                <ns1:solidFill>
                  <ns1:schemeClr val="accent4"/>
                </ns1:solidFill>
                <ns1:latin typeface="BIZ UDPGothic"/>
                <ns1:ea typeface="BIZ UDPGothic"/>
                <ns1:cs typeface="BIZ UDPGothic"/>
                <ns1:sym typeface="BIZ UDPGothic"/>
              </ns1:rPr>
              <ns1:t> *No weekends</ns1:t>
            </ns1:r>
            <ns1:r>
              <ns1:rPr b="0" i="0" lang="ja-JP" sz="1400" u="none" cap="none" strike="noStrike">
                <ns1:solidFill>
                  <ns1:schemeClr val="accent4"/>
                </ns1:solidFill>
                <ns1:latin typeface="BIZ UDPGothic"/>
                <ns1:ea typeface="BIZ UDPGothic"/>
                <ns1:cs typeface="BIZ UDPGothic"/>
                <ns1:sym typeface="BIZ UDPGothic"/>
              </ns1:rPr>
              <ns1:t> or holidays)</ns1:t>
            </ns1:r>
            <ns1:endParaRPr b="0" i="0" sz="1400" u="none" cap="none" strike="noStrike">
              <ns1:solidFill>
                <ns1:schemeClr val="accent4"/>
              </ns1:solidFill>
              <ns1:latin typeface="BIZ UDPGothic"/>
              <ns1:ea typeface="BIZ UDPGothic"/>
              <ns1:cs typeface="BIZ UDPGothic"/>
              <ns1:sym typeface="BIZ UDPGothic"/>
            </ns1:endParaRPr>
          </ns1:p>
        </ns0:txBody>
      </ns0:sp>
      <ns0:cxnSp>
        <ns0:nvCxnSpPr>
          <ns0:cNvPr id="945" name="Google Shape;945;p35"/>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946" name="Google Shape;946;p35"/>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47" name="Google Shape;947;p35"/>
          <ns0:cNvSpPr/>
          <ns0:nvPr/>
        </ns0:nvSpPr>
        <ns0:spPr>
          <ns1:xfrm>
            <ns1:off x="997968" y="2122806"/>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10:00-11:00</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48" name="Google Shape;948;p35"/>
          <ns0:cNvSpPr/>
          <ns0:nvPr/>
        </ns0:nvSpPr>
        <ns0:spPr>
          <ns1:xfrm>
            <ns1:off x="997968" y="2794822"/>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11:00-12:00</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49" name="Google Shape;949;p35"/>
          <ns0:cNvSpPr/>
          <ns0:nvPr/>
        </ns0:nvSpPr>
        <ns0:spPr>
          <ns1:xfrm>
            <ns1:off x="997968" y="3466838"/>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13:00-14:00</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50" name="Google Shape;950;p35"/>
          <ns0:cNvSpPr/>
          <ns0:nvPr/>
        </ns0:nvSpPr>
        <ns0:spPr>
          <ns1:xfrm>
            <ns1:off x="997968" y="4138854"/>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14:00-15:00</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51" name="Google Shape;951;p35"/>
          <ns0:cNvSpPr/>
          <ns0:nvPr/>
        </ns0:nvSpPr>
        <ns0:spPr>
          <ns1:xfrm>
            <ns1:off x="997968" y="4810869"/>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3:00 PM - 4:00 PM</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52" name="Google Shape;952;p35"/>
          <ns0:cNvSpPr/>
          <ns0:nvPr/>
        </ns0:nvSpPr>
        <ns0:spPr>
          <ns1:xfrm>
            <ns1:off x="4435633" y="3241041"/>
            <ns1:ext cx="1596124" cy="1596124"/>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Zoom</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3" name="Google Shape;953;p35"/>
          <ns0:cNvSpPr/>
          <ns0:nvPr/>
        </ns0:nvSpPr>
        <ns0:spPr>
          <ns1:xfrm>
            <ns1:off x="6166403" y="3241040"/>
            <ns1:ext cx="1596124" cy="1596124"/>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Teams</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4" name="Google Shape;954;p35"/>
          <ns0:cNvSpPr txBox="1"/>
          <ns0:nvPr/>
        </ns0:nvSpPr>
        <ns0:spPr>
          <ns1:xfrm>
            <ns1:off x="4250000" y="1718000"/>
            <ns1:ext cx="3692100" cy="3693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You can choose from 2 types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 recommend Zoom for its functionality and delivery quality</ns1:t>
            </ns1:r>
            <ns1:endParaRPr b="0" i="0" sz="1100" u="none" cap="none" strike="noStrike">
              <ns1:solidFill>
                <ns1:schemeClr val="accent4"/>
              </ns1:solidFill>
              <ns1:latin typeface="BIZ UDPGothic"/>
              <ns1:ea typeface="BIZ UDPGothic"/>
              <ns1:cs typeface="BIZ UDPGothic"/>
              <ns1:sym typeface="BIZ UDPGothic"/>
            </ns1:endParaRPr>
          </ns1:p>
        </ns0:txBody>
      </ns0:sp>
      <ns0:sp>
        <ns0:nvSpPr>
          <ns0:cNvPr id="955" name="Google Shape;955;p35"/>
          <ns0:cNvSpPr/>
          <ns0:nvPr/>
        </ns0:nvSpPr>
        <ns0:spPr>
          <ns1:xfrm>
            <ns1:off x="8076630" y="1051904"/>
            <ns1:ext cx="3691976" cy="5355766"/>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56" name="Google Shape;956;p35"/>
          <ns0:cNvSpPr/>
          <ns0:nvPr/>
        </ns0:nvSpPr>
        <ns0:spPr>
          <ns1:xfrm>
            <ns1:off x="423395" y="1046876"/>
            <ns1:ext cx="3691975" cy="4629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Event time</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7" name="Google Shape;957;p35"/>
          <ns0:cNvSpPr/>
          <ns0:nvPr/>
        </ns0:nvSpPr>
        <ns0:spPr>
          <ns1:xfrm>
            <ns1:off x="8069753" y="1046711"/>
            <ns1:ext cx="3701006" cy="4629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General flow of the seminar</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8" name="Google Shape;958;p35"/>
          <ns0:cNvSpPr txBox="1"/>
          <ns0:nvPr/>
        </ns0:nvSpPr>
        <ns0:spPr>
          <ns1:xfrm>
            <ns1:off x="571011" y="15500"/>
            <ns1:ext cx="4628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Flow of the event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59" name="Google Shape;959;p35"/>
          <ns0:cNvSpPr/>
          <ns0:nvPr/>
        </ns0:nvSpPr>
        <ns0:spPr>
          <ns1:xfrm>
            <ns1:off x="3190952" y="223193"/>
            <ns1:ext cx="1834809" cy="46107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On the day of the event</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960" name="Google Shape;960;p35"/>
          <ns0:cNvSpPr txBox="1"/>
          <ns0:nvPr/>
        </ns0:nvSpPr>
        <ns0:spPr>
          <ns1:xfrm>
            <ns1:off x="8429229" y="4412394"/>
            <ns1:ext cx="920768" cy="26161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30-40 minutes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1" name="Google Shape;961;p35"/>
          <ns0:cNvSpPr txBox="1"/>
          <ns0:nvPr/>
        </ns0:nvSpPr>
        <ns0:spPr>
          <ns1:xfrm>
            <ns1:off x="8411631" y="5556847"/>
            <ns1:ext cx="912600" cy="261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10-15 minutes</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962" name="Google Shape;962;p35"/>
          <ns0:cNvGrpSpPr/>
          <ns0:nvPr/>
        </ns0:nvGrpSpPr>
        <ns0:grpSpPr>
          <ns1:xfrm>
            <ns1:off x="8485506" y="2249538"/>
            <ns1:ext cx="3283453" cy="4041525"/>
            <ns1:chOff x="8639676" y="1727631"/>
            <ns1:chExt cx="1984777" cy="2443014"/>
          </ns1:xfrm>
        </ns0:grpSpPr>
        <ns0:cxnSp>
          <ns0:nvCxnSpPr>
            <ns0:cNvPr id="963" name="Google Shape;963;p35"/>
            <ns0:cNvCxnSpPr/>
            <ns0:nvPr/>
          </ns0:nvCxnSpPr>
          <ns0:spPr>
            <ns1:xfrm flipH="1">
              <ns1:off x="9185958" y="1940250"/>
              <ns1:ext cx="8090" cy="2124087"/>
            </ns1:xfrm>
            <ns1:prstGeom prst="straightConnector1">
              <ns1:avLst/>
            </ns1:prstGeom>
            <ns1:noFill/>
            <ns1:ln cap="flat" cmpd="sng" w="34925">
              <ns1:solidFill>
                <ns1:schemeClr val="accent4"/>
              </ns1:solidFill>
              <ns1:prstDash val="solid"/>
              <ns1:miter lim="800000"/>
              <ns1:headEnd len="sm" w="sm" type="none"/>
              <ns1:tailEnd len="sm" w="sm" type="none"/>
            </ns1:ln>
          </ns0:spPr>
        </ns0:cxnSp>
        <ns0:sp>
          <ns0:nvSpPr>
            <ns0:cNvPr id="964" name="Google Shape;964;p35"/>
            <ns0:cNvSpPr/>
            <ns0:nvPr/>
          </ns0:nvSpPr>
          <ns0:spPr>
            <ns1:xfrm>
              <ns1:off x="9083694" y="1727631"/>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65" name="Google Shape;965;p35"/>
            <ns0:cNvSpPr txBox="1"/>
            <ns0:nvPr/>
          </ns0:nvSpPr>
          <ns0:spPr>
            <ns1:xfrm>
              <ns1:off x="9293053" y="1736732"/>
              <ns1:ext cx="1162800" cy="167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Registration starts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6" name="Google Shape;966;p35"/>
            <ns0:cNvSpPr txBox="1"/>
            <ns0:nvPr/>
          </ns0:nvSpPr>
          <ns0:spPr>
            <ns1:xfrm>
              <ns1:off x="9293053" y="2162153"/>
              <ns1:ext cx="1162800" cy="260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Opening</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(Majisemi Cast)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7" name="Google Shape;967;p35"/>
            <ns0:cNvSpPr txBox="1"/>
            <ns0:nvPr/>
          </ns0:nvSpPr>
          <ns0:spPr>
            <ns1:xfrm>
              <ns1:off x="9293055" y="2582520"/>
              <ns1:ext cx="637800" cy="167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Presentation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8" name="Google Shape;968;p35"/>
            <ns0:cNvSpPr txBox="1"/>
            <ns0:nvPr/>
          </ns0:nvSpPr>
          <ns0:spPr>
            <ns1:xfrm>
              <ns1:off x="9293053" y="3470562"/>
              <ns1:ext cx="1331400" cy="265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Q&amp;A</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(Navigated by Majisemi Cast)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9" name="Google Shape;969;p35"/>
            <ns0:cNvSpPr/>
            <ns0:nvPr/>
          </ns0:nvSpPr>
          <ns0:spPr>
            <ns1:xfrm>
              <ns1:off x="9083694" y="2187640"/>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0" name="Google Shape;970;p35"/>
            <ns0:cNvSpPr/>
            <ns0:nvPr/>
          </ns0:nvSpPr>
          <ns0:spPr>
            <ns1:xfrm>
              <ns1:off x="9083694" y="2573577"/>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1" name="Google Shape;971;p35"/>
            <ns0:cNvSpPr/>
            <ns0:nvPr/>
          </ns0:nvSpPr>
          <ns0:spPr>
            <ns1:xfrm>
              <ns1:off x="9083694" y="3487398"/>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2" name="Google Shape;972;p35"/>
            <ns0:cNvSpPr/>
            <ns0:nvPr/>
          </ns0:nvSpPr>
          <ns0:spPr>
            <ns1:xfrm>
              <ns1:off x="9083694" y="3958027"/>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3" name="Google Shape;973;p35"/>
            <ns0:cNvSpPr txBox="1"/>
            <ns0:nvPr/>
          </ns0:nvSpPr>
          <ns0:spPr>
            <ns1:xfrm>
              <ns1:off x="8639676" y="1958148"/>
              <ns1:ext cx="538200" cy="158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15 minutes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74" name="Google Shape;974;p35"/>
            <ns0:cNvSpPr txBox="1"/>
            <ns0:nvPr/>
          </ns0:nvSpPr>
          <ns0:spPr>
            <ns1:xfrm>
              <ns1:off x="8643721" y="2412659"/>
              <ns1:ext cx="538200" cy="158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5 minutes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75" name="Google Shape;975;p35"/>
            <ns0:cNvSpPr txBox="1"/>
            <ns0:nvPr/>
          </ns0:nvSpPr>
          <ns0:spPr>
            <ns1:xfrm>
              <ns1:off x="9293053" y="3977846"/>
              <ns1:ext cx="1331400" cy="167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End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76" name="Google Shape;976;p35"/>
            <ns0:cNvSpPr/>
            <ns0:nvPr/>
          </ns0:nvSpPr>
          <ns0:spPr>
            <ns1:xfrm>
              <ns1:off x="9835413" y="2959741"/>
              <ns1:ext cx="509883" cy="339504"/>
            </ns1:xfrm>
            <ns1:prstGeom prst="wedgeRectCallout">
              <ns1:avLst>
                <ns1:gd fmla="val -107637" name="adj1"/>
                <ns1:gd fmla="val -2367" name="adj2"/>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Poll</ns1:t>
              </ns1:r>
              <ns1:endParaRPr b="0" i="0" sz="1200" u="none" cap="none" strike="noStrike">
                <ns1:solidFill>
                  <ns1:schemeClr val="accent4"/>
                </ns1:solidFill>
                <ns1:latin typeface="BIZ UDPGothic"/>
                <ns1:ea typeface="BIZ UDPGothic"/>
                <ns1:cs typeface="BIZ UDPGothic"/>
                <ns1:sym typeface="BIZ UDPGothic"/>
              </ns1:endParaRPr>
            </ns1:p>
          </ns0:txBody>
        </ns0:sp>
      </ns0:grpSp>
      <ns0:sp>
        <ns0:nvSpPr>
          <ns0:cNvPr id="977" name="Google Shape;977;p35"/>
          <ns0:cNvSpPr txBox="1"/>
          <ns0:nvPr/>
        </ns0:nvSpPr>
        <ns0:spPr>
          <ns1:xfrm>
            <ns1:off x="571010" y="5474311"/>
            <ns1:ext cx="3393865" cy="88690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On Mondays, only the 2:00 PM and 3:00 PM sessions are available</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Majifolo is only conducted at the 10:00 AM and 11:00 AM sessions</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*For seminars targeting the manufacturing industry, to avoid theme overlap, they are scheduled at 11:00 AM and 1:00 PM</ns1:t>
            </ns1:r>
            <ns1:endParaRPr b="0" i="0" sz="1100" u="none" cap="none" strike="noStrike">
              <ns1:solidFill>
                <ns1:schemeClr val="accent4"/>
              </ns1:solidFill>
              <ns1:latin typeface="BIZ UDPGothic"/>
              <ns1:ea typeface="BIZ UDPGothic"/>
              <ns1:cs typeface="BIZ UDPGothic"/>
              <ns1:sym typeface="BIZ UDPGothic"/>
            </ns1:endParaRPr>
          </ns1:p>
        </ns0:txBody>
      </ns0:sp>
      <ns0:sp>
        <ns0:nvSpPr>
          <ns0:cNvPr id="978" name="Google Shape;978;p35"/>
          <ns0:cNvSpPr txBox="1"/>
          <ns0:nvPr/>
        </ns0:nvSpPr>
        <ns0:spPr>
          <ns1:xfrm>
            <ns1:off x="8312189" y="1559890"/>
            <ns1:ext cx="3177445"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The basic duration for one seminar is 1 hour</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979" name="Google Shape;979;p35"/>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980" name="Google Shape;980;p35"/>
          <ns0:cNvSpPr txBox="1"/>
          <ns0:nvPr/>
        </ns0:nvSpPr>
        <ns0:spPr>
          <ns1:xfrm>
            <ns1:off x="8219829" y="1841641"/>
            <ns1:ext cx="3463718" cy="3693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*For seminars hosted by Majisemi, an additional fee is charged for events longer than 1 hour (150,000 yen/hour)</ns1:t>
            </ns1:r>
            <ns1:endParaRPr b="0" i="0" sz="1100" u="none" cap="none" strike="noStrike">
              <ns1:solidFill>
                <ns1:schemeClr val="accent4"/>
              </ns1:solidFill>
              <ns1:latin typeface="BIZ UDPGothic"/>
              <ns1:ea typeface="BIZ UDPGothic"/>
              <ns1:cs typeface="BIZ UDPGothic"/>
              <ns1:sym typeface="BIZ UDPGothic"/>
            </ns1:endParaRPr>
          </ns1:p>
        </ns0:txBody>
      </ns0:sp>
      <ns0:sp>
        <ns0:nvSpPr>
          <ns0:cNvPr id="981" name="Google Shape;981;p35"/>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982" name="Google Shape;982;p35"/>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6.xml><?xml version="1.0" encoding="utf-8"?>
<ns0:sld xmlns:ns0="http://schemas.openxmlformats.org/presentationml/2006/main" xmlns:ns1="http://schemas.openxmlformats.org/drawingml/2006/main" xmlns:ns2="http://schemas.openxmlformats.org/officeDocument/2006/relationships">
  <ns0:cSld>
    <ns0:spTree>
      <ns0:nvGrpSpPr>
        <ns0:cNvPr id="987" name="Shape 987"/>
        <ns0:cNvGrpSpPr/>
        <ns0:nvPr/>
      </ns0:nvGrpSpPr>
      <ns0:grpSpPr>
        <ns1:xfrm>
          <ns1:off x="0" y="0"/>
          <ns1:ext cx="0" cy="0"/>
          <ns1:chOff x="0" y="0"/>
          <ns1:chExt cx="0" cy="0"/>
        </ns1:xfrm>
      </ns0:grpSpPr>
      <ns0:cxnSp>
        <ns0:nvCxnSpPr>
          <ns0:cNvPr id="988" name="Google Shape;988;p36"/>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989" name="Google Shape;989;p36"/>
          <ns0:cNvSpPr/>
          <ns0:nvPr/>
        </ns0:nvSpPr>
        <ns0:spPr>
          <ns1:xfrm>
            <ns1:off x="6203505" y="965555"/>
            <ns1:ext cx="5440895" cy="5514042"/>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90" name="Google Shape;990;p36"/>
          <ns0:cNvSpPr/>
          <ns0:nvPr/>
        </ns0:nvSpPr>
        <ns0:spPr>
          <ns1:xfrm>
            <ns1:off x="4504993" y="2038007"/>
            <ns1:ext cx="3783900" cy="4150500"/>
          </ns1:xfrm>
          <ns1:prstGeom prst="rect">
            <ns1:avLst/>
          </ns1:prstGeom>
          <ns1:solidFill>
            <ns1:srgbClr val="FCF6D8">
              <ns1:alpha val="40000"/>
            </ns1:srgbClr>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91" name="Google Shape;991;p36"/>
          <ns0:cNvSpPr/>
          <ns0:nvPr/>
        </ns0:nvSpPr>
        <ns0:spPr>
          <ns1:xfrm>
            <ns1:off x="339153" y="2168874"/>
            <ns1:ext cx="3812772" cy="1774078"/>
          </ns1:xfrm>
          <ns1:prstGeom prst="rightArrow">
            <ns1:avLst>
              <ns1:gd fmla="val 69889" name="adj1"/>
              <ns1:gd fmla="val 34324" name="adj2"/>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992" name="Google Shape;992;p36"/>
          <ns0:cNvGrpSpPr/>
          <ns0:nvPr/>
        </ns0:nvGrpSpPr>
        <ns0:grpSpPr>
          <ns1:xfrm>
            <ns1:off x="2158581" y="2633459"/>
            <ns1:ext cx="1265476" cy="950768"/>
            <ns1:chOff x="2117335" y="2127289"/>
            <ns1:chExt cx="1265476" cy="950768"/>
          </ns1:xfrm>
        </ns0:grpSpPr>
        <ns0:pic>
          <ns0:nvPicPr>
            <ns0:cNvPr id="993" name="Google Shape;993;p36"/>
            <ns0:cNvPicPr preferRelativeResize="0"/>
            <ns0:nvPr/>
          </ns0:nvPicPr>
          <ns0:blipFill rotWithShape="1">
            <ns1:blip ns2:embed="rId3">
              <ns1:alphaModFix/>
            </ns1:blip>
            <ns1:srcRect b="0" l="0" r="0" t="0"/>
            <ns1:stretch/>
          </ns0:blipFill>
          <ns0:spPr>
            <ns1:xfrm>
              <ns1:off x="2117335" y="2127289"/>
              <ns1:ext cx="1265476" cy="712885"/>
            </ns1:xfrm>
            <ns1:prstGeom prst="rect">
              <ns1:avLst/>
            </ns1:prstGeom>
            <ns1:solidFill>
              <ns1:schemeClr val="lt1"/>
            </ns1:solidFill>
            <ns1:ln>
              <ns1:noFill/>
            </ns1:ln>
            <ns1:effectLst>
              <ns1:outerShdw blurRad="50800" rotWithShape="0" algn="t" dir="5400000" dist="38100">
                <ns1:srgbClr val="000000">
                  <ns1:alpha val="40000"/>
                </ns1:srgbClr>
              </ns1:outerShdw>
            </ns1:effectLst>
          </ns0:spPr>
        </ns0:pic>
        <ns0:sp>
          <ns0:nvSpPr>
            <ns0:cNvPr id="994" name="Google Shape;994;p36"/>
            <ns0:cNvSpPr txBox="1"/>
            <ns0:nvPr/>
          </ns0:nvSpPr>
          <ns0:spPr>
            <ns1:xfrm>
              <ns1:off x="2326878" y="2847225"/>
              <ns1:ext cx="846390" cy="23083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lt1"/>
                  </ns1:solidFill>
                  <ns1:latin typeface="BIZ UDPGothic"/>
                  <ns1:ea typeface="BIZ UDPGothic"/>
                  <ns1:cs typeface="BIZ UDPGothic"/>
                  <ns1:sym typeface="BIZ UDPGothic"/>
                </ns1:rPr>
                <ns1:t>Recorded video</ns1:t>
              </ns1:r>
              <ns1:endParaRPr b="0" i="0" sz="900" u="none" cap="none" strike="noStrike">
                <ns1:solidFill>
                  <ns1:schemeClr val="lt1"/>
                </ns1:solidFill>
                <ns1:latin typeface="BIZ UDPGothic"/>
                <ns1:ea typeface="BIZ UDPGothic"/>
                <ns1:cs typeface="BIZ UDPGothic"/>
                <ns1:sym typeface="BIZ UDPGothic"/>
              </ns1:endParaRPr>
            </ns1:p>
          </ns0:txBody>
        </ns0:sp>
      </ns0:grpSp>
      <ns0:cxnSp>
        <ns0:nvCxnSpPr>
          <ns0:cNvPr id="995" name="Google Shape;995;p36"/>
          <ns0:cNvCxnSpPr/>
          <ns0:nvPr/>
        </ns0:nvCxnSpPr>
        <ns0:spPr>
          <ns1:xfrm>
            <ns1:off x="4154690" y="2010729"/>
            <ns1:ext cx="0" cy="4355804"/>
          </ns1:xfrm>
          <ns1:prstGeom prst="straightConnector1">
            <ns1:avLst/>
          </ns1:prstGeom>
          <ns1:noFill/>
          <ns1:ln cap="flat" cmpd="sng" w="28575">
            <ns1:solidFill>
              <ns1:schemeClr val="accent4"/>
            </ns1:solidFill>
            <ns1:prstDash val="solid"/>
            <ns1:round/>
            <ns1:headEnd len="sm" w="sm" type="none"/>
            <ns1:tailEnd len="sm" w="sm" type="none"/>
          </ns1:ln>
        </ns0:spPr>
      </ns0:cxnSp>
      <ns0:cxnSp>
        <ns0:nvCxnSpPr>
          <ns0:cNvPr id="996" name="Google Shape;996;p36"/>
          <ns0:cNvCxnSpPr>
            <ns1:endCxn id="997" idx="1"/>
          </ns0:cNvCxnSpPr>
          <ns0:nvPr/>
        </ns0:nvCxnSpPr>
        <ns0:spPr>
          <ns1:xfrm>
            <ns1:off x="4154619" y="6354414"/>
            <ns1:ext cx="4312800" cy="0"/>
          </ns1:xfrm>
          <ns1:prstGeom prst="straightConnector1">
            <ns1:avLst/>
          </ns1:prstGeom>
          <ns1:noFill/>
          <ns1:ln cap="flat" cmpd="sng" w="28575">
            <ns1:solidFill>
              <ns1:schemeClr val="accent4"/>
            </ns1:solidFill>
            <ns1:prstDash val="solid"/>
            <ns1:round/>
            <ns1:headEnd len="sm" w="sm" type="none"/>
            <ns1:tailEnd len="sm" w="sm" type="none"/>
          </ns1:ln>
        </ns0:spPr>
      </ns0:cxnSp>
      <ns0:cxnSp>
        <ns0:nvCxnSpPr>
          <ns0:cNvPr id="998" name="Google Shape;998;p36"/>
          <ns0:cNvCxnSpPr/>
          <ns0:nvPr/>
        </ns0:nvCxnSpPr>
        <ns0:spPr>
          <ns1:xfrm>
            <ns1:off x="4154690" y="5157390"/>
            <ns1:ext cx="4798042" cy="0"/>
          </ns1:xfrm>
          <ns1:prstGeom prst="straightConnector1">
            <ns1:avLst/>
          </ns1:prstGeom>
          <ns1:noFill/>
          <ns1:ln cap="flat" cmpd="sng" w="28575">
            <ns1:solidFill>
              <ns1:schemeClr val="accent4"/>
            </ns1:solidFill>
            <ns1:prstDash val="solid"/>
            <ns1:round/>
            <ns1:headEnd len="sm" w="sm" type="none"/>
            <ns1:tailEnd len="sm" w="sm" type="none"/>
          </ns1:ln>
        </ns0:spPr>
      </ns0:cxnSp>
      <ns0:cxnSp>
        <ns0:nvCxnSpPr>
          <ns0:cNvPr id="999" name="Google Shape;999;p36"/>
          <ns0:cNvCxnSpPr/>
          <ns0:nvPr/>
        </ns0:nvCxnSpPr>
        <ns0:spPr>
          <ns1:xfrm>
            <ns1:off x="4154690" y="3064731"/>
            <ns1:ext cx="4798042" cy="0"/>
          </ns1:xfrm>
          <ns1:prstGeom prst="straightConnector1">
            <ns1:avLst/>
          </ns1:prstGeom>
          <ns1:noFill/>
          <ns1:ln cap="flat" cmpd="sng" w="28575">
            <ns1:solidFill>
              <ns1:schemeClr val="accent4"/>
            </ns1:solidFill>
            <ns1:prstDash val="solid"/>
            <ns1:round/>
            <ns1:headEnd len="sm" w="sm" type="none"/>
            <ns1:tailEnd len="sm" w="sm" type="none"/>
          </ns1:ln>
        </ns0:spPr>
      </ns0:cxnSp>
      <ns0:sp>
        <ns0:nvSpPr>
          <ns0:cNvPr id="1000" name="Google Shape;1000;p36"/>
          <ns0:cNvSpPr/>
          <ns0:nvPr/>
        </ns0:nvSpPr>
        <ns0:spPr>
          <ns1:xfrm>
            <ns1:off x="7767114" y="2711468"/>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Rebroadcast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01" name="Google Shape;1001;p36"/>
          <ns0:cNvSpPr/>
          <ns0:nvPr/>
        </ns0:nvSpPr>
        <ns0:spPr>
          <ns1:xfrm>
            <ns1:off x="8477601" y="4789373"/>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Full video
p</ns1:t>
            </ns1:r>
            <ns1:br>
              <ns1:rPr b="1" i="0" lang="ja-JP" sz="1600" u="none" cap="none" strike="noStrike">
                <ns1:solidFill>
                  <ns1:schemeClr val="accent4"/>
                </ns1:solidFill>
                <ns1:latin typeface="BIZ UDPGothic"/>
                <ns1:ea typeface="BIZ UDPGothic"/>
                <ns1:cs typeface="BIZ UDPGothic"/>
                <ns1:sym typeface="BIZ UDPGothic"/>
              </ns1:rPr>
            </ns1:br>
            <ns1:r>
              <ns1:rPr b="1" i="0" lang="ja-JP" sz="1600" u="none" cap="none" strike="noStrike">
                <ns1:solidFill>
                  <ns1:schemeClr val="accent4"/>
                </ns1:solidFill>
                <ns1:latin typeface="BIZ UDPGothic"/>
                <ns1:ea typeface="BIZ UDPGothic"/>
                <ns1:cs typeface="BIZ UDPGothic"/>
                <ns1:sym typeface="BIZ UDPGothic"/>
              </ns1:rPr>
              <ns1:t>rovided/sec</ns1:t>
            </ns1:r>
            <ns1:r>
              <ns1:rPr b="1" i="0" lang="ja-JP" sz="1000" u="none" cap="none" strike="noStrike">
                <ns1:solidFill>
                  <ns1:schemeClr val="accent4"/>
                </ns1:solidFill>
                <ns1:latin typeface="BIZ UDPGothic"/>
                <ns1:ea typeface="BIZ UDPGothic"/>
                <ns1:cs typeface="BIZ UDPGothic"/>
                <ns1:sym typeface="BIZ UDPGothic"/>
              </ns1:rPr>
              <ns1:t>ondary use*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97" name="Google Shape;997;p36"/>
          <ns0:cNvSpPr/>
          <ns0:nvPr/>
        </ns0:nvSpPr>
        <ns0:spPr>
          <ns1:xfrm>
            <ns1:off x="8467419" y="5997971"/>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Maji Lead</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Document download</ns1:t>
            </ns1:r>
            <ns1:endParaRPr b="1" i="0" sz="1600" u="none" cap="none" strike="noStrike">
              <ns1:solidFill>
                <ns1:schemeClr val="accent4"/>
              </ns1:solidFill>
              <ns1:latin typeface="BIZ UDPGothic"/>
              <ns1:ea typeface="BIZ UDPGothic"/>
              <ns1:cs typeface="BIZ UDPGothic"/>
              <ns1:sym typeface="BIZ UDPGothic"/>
            </ns1:endParaRPr>
          </ns1:p>
        </ns0:txBody>
      </ns0:sp>
      <ns0:cxnSp>
        <ns0:nvCxnSpPr>
          <ns0:cNvPr id="1002" name="Google Shape;1002;p36"/>
          <ns0:cNvCxnSpPr>
            <ns1:endCxn id="1003" idx="1"/>
          </ns0:cNvCxnSpPr>
          <ns0:nvPr/>
        </ns0:nvCxnSpPr>
        <ns0:spPr>
          <ns1:xfrm>
            <ns1:off x="4154516" y="4032604"/>
            <ns1:ext cx="1758600" cy="0"/>
          </ns1:xfrm>
          <ns1:prstGeom prst="straightConnector1">
            <ns1:avLst/>
          </ns1:prstGeom>
          <ns1:noFill/>
          <ns1:ln cap="flat" cmpd="sng" w="28575">
            <ns1:solidFill>
              <ns1:schemeClr val="accent4"/>
            </ns1:solidFill>
            <ns1:prstDash val="solid"/>
            <ns1:round/>
            <ns1:headEnd len="sm" w="sm" type="none"/>
            <ns1:tailEnd len="sm" w="sm" type="none"/>
          </ns1:ln>
        </ns0:spPr>
      </ns0:cxnSp>
      <ns0:sp>
        <ns0:nvSpPr>
          <ns0:cNvPr id="1004" name="Google Shape;1004;p36"/>
          <ns0:cNvSpPr/>
          <ns0:nvPr/>
        </ns0:nvSpPr>
        <ns0:spPr>
          <ns1:xfrm>
            <ns1:off x="4766236" y="2700936"/>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Missed session streaming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03" name="Google Shape;1003;p36"/>
          <ns0:cNvSpPr/>
          <ns0:nvPr/>
        </ns0:nvSpPr>
        <ns0:spPr>
          <ns1:xfrm>
            <ns1:off x="5913116" y="3676161"/>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Summary vid</ns1:t>
            </ns1:r>
            <ns1:br>
              <ns1:rPr b="1" i="0" lang="ja-JP" sz="1600" u="none" cap="none" strike="noStrike">
                <ns1:solidFill>
                  <ns1:schemeClr val="accent4"/>
                </ns1:solidFill>
                <ns1:latin typeface="BIZ UDPGothic"/>
                <ns1:ea typeface="BIZ UDPGothic"/>
                <ns1:cs typeface="BIZ UDPGothic"/>
                <ns1:sym typeface="BIZ UDPGothic"/>
              </ns1:rPr>
            </ns1:br>
            <ns1:r>
              <ns1:rPr b="1" i="0" lang="ja-JP" sz="1600" u="none" cap="none" strike="noStrike">
                <ns1:solidFill>
                  <ns1:schemeClr val="accent4"/>
                </ns1:solidFill>
                <ns1:latin typeface="BIZ UDPGothic"/>
                <ns1:ea typeface="BIZ UDPGothic"/>
                <ns1:cs typeface="BIZ UDPGothic"/>
                <ns1:sym typeface="BIZ UDPGothic"/>
              </ns1:rPr>
              <ns1:t>eo
creation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05" name="Google Shape;1005;p36"/>
          <ns0:cNvSpPr/>
          <ns0:nvPr/>
        </ns0:nvSpPr>
        <ns0:spPr>
          <ns1:xfrm>
            <ns1:off x="4763685" y="4789372"/>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Full vide</ns1:t>
            </ns1:r>
            <ns1:br>
              <ns1:rPr b="1" i="0" lang="ja-JP" sz="1600" u="none" cap="none" strike="noStrike">
                <ns1:solidFill>
                  <ns1:schemeClr val="accent4"/>
                </ns1:solidFill>
                <ns1:latin typeface="BIZ UDPGothic"/>
                <ns1:ea typeface="BIZ UDPGothic"/>
                <ns1:cs typeface="BIZ UDPGothic"/>
                <ns1:sym typeface="BIZ UDPGothic"/>
              </ns1:rPr>
            </ns1:br>
            <ns1:r>
              <ns1:rPr b="1" i="0" lang="ja-JP" sz="1600" u="none" cap="none" strike="noStrike">
                <ns1:solidFill>
                  <ns1:schemeClr val="accent4"/>
                </ns1:solidFill>
                <ns1:latin typeface="BIZ UDPGothic"/>
                <ns1:ea typeface="BIZ UDPGothic"/>
                <ns1:cs typeface="BIZ UDPGothic"/>
                <ns1:sym typeface="BIZ UDPGothic"/>
              </ns1:rPr>
              <ns1:t>o
provid</ns1:t>
            </ns1:r>
            <ns1:r>
              <ns1:rPr b="1" i="0" lang="ja-JP" sz="1000" u="none" cap="none" strike="noStrike">
                <ns1:solidFill>
                  <ns1:schemeClr val="accent4"/>
                </ns1:solidFill>
                <ns1:latin typeface="BIZ UDPGothic"/>
                <ns1:ea typeface="BIZ UDPGothic"/>
                <ns1:cs typeface="BIZ UDPGothic"/>
                <ns1:sym typeface="BIZ UDPGothic"/>
              </ns1:rPr>
              <ns1:t>ed/free*</ns1:t>
            </ns1:r>
            <ns1:endParaRPr b="0" i="0" sz="1000" u="none" cap="none" strike="noStrike">
              <ns1:solidFill>
                <ns1:srgbClr val="000000"/>
              </ns1:solidFill>
              <ns1:latin typeface="BIZ UDPGothic"/>
              <ns1:ea typeface="BIZ UDPGothic"/>
              <ns1:cs typeface="BIZ UDPGothic"/>
              <ns1:sym typeface="BIZ UDPGothic"/>
            </ns1:endParaRPr>
          </ns1:p>
        </ns0:txBody>
      </ns0:sp>
      <ns0:sp>
        <ns0:nvSpPr>
          <ns0:cNvPr id="1006" name="Google Shape;1006;p36"/>
          <ns0:cNvSpPr txBox="1"/>
          <ns0:nvPr/>
        </ns0:nvSpPr>
        <ns0:spPr>
          <ns1:xfrm>
            <ns1:off x="4917403" y="2476097"/>
            <ns1:ext cx="1402635" cy="23079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Distributed later exclusively to absentees</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07" name="Google Shape;1007;p36"/>
          <ns0:cNvSpPr txBox="1"/>
          <ns0:nvPr/>
        </ns0:nvSpPr>
        <ns0:spPr>
          <ns1:xfrm>
            <ns1:off x="5819294" y="3432433"/>
            <ns1:ext cx="1883411" cy="23079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Uploaded to your own website or YouTube</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08" name="Google Shape;1008;p36"/>
          <ns0:cNvSpPr txBox="1"/>
          <ns0:nvPr/>
        </ns0:nvSpPr>
        <ns0:spPr>
          <ns1:xfrm>
            <ns1:off x="4733901" y="4393163"/>
            <ns1:ext cx="1769637"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On your own website or</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Post on your company-managed social media</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09" name="Google Shape;1009;p36"/>
          <ns0:cNvSpPr txBox="1"/>
          <ns0:nvPr/>
        </ns0:nvSpPr>
        <ns0:spPr>
          <ns1:xfrm>
            <ns1:off x="7624928" y="2371099"/>
            <ns1:ext cx="1769637"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Rebroadcast past Majisemi event videos</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Effortless event without on-the-day presentation</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10" name="Google Shape;1010;p36"/>
          <ns0:cNvSpPr txBox="1"/>
          <ns0:nvPr/>
        </ns0:nvSpPr>
        <ns0:spPr>
          <ns1:xfrm>
            <ns1:off x="8394442" y="4400355"/>
            <ns1:ext cx="1910948"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Webinars or videos not hosted by Majisemi</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Secondary use on portals and advertising media</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11" name="Google Shape;1011;p36"/>
          <ns0:cNvSpPr txBox="1"/>
          <ns0:nvPr/>
        </ns0:nvSpPr>
        <ns0:spPr>
          <ns1:xfrm>
            <ns1:off x="8358639" y="5511871"/>
            <ns1:ext cx="1910948" cy="5077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Listed on majisemi.com</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Acquire new leads</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rgbClr val="FF0000"/>
                </ns1:solidFill>
                <ns1:latin typeface="BIZ UDPGothic"/>
                <ns1:ea typeface="BIZ UDPGothic"/>
                <ns1:cs typeface="BIZ UDPGothic"/>
                <ns1:sym typeface="BIZ UDPGothic"/>
              </ns1:rPr>
              <ns1:t>Majisemi Club Benefits</ns1:t>
            </ns1:r>
            <ns1:endParaRPr b="0" i="0" sz="900" u="none" cap="none" strike="noStrike">
              <ns1:solidFill>
                <ns1:srgbClr val="FF0000"/>
              </ns1:solidFill>
              <ns1:latin typeface="BIZ UDPGothic"/>
              <ns1:ea typeface="BIZ UDPGothic"/>
              <ns1:cs typeface="BIZ UDPGothic"/>
              <ns1:sym typeface="BIZ UDPGothic"/>
            </ns1:endParaRPr>
          </ns1:p>
        </ns0:txBody>
      </ns0:sp>
      <ns0:sp>
        <ns0:nvSpPr>
          <ns0:cNvPr id="1012" name="Google Shape;1012;p36"/>
          <ns0:cNvSpPr/>
          <ns0:nvPr/>
        </ns0:nvSpPr>
        <ns0:spPr>
          <ns1:xfrm>
            <ns1:off x="595695" y="2699470"/>
            <ns1:ext cx="1351175" cy="712885"/>
          </ns1:xfrm>
          <ns1:prstGeom prst="roundRect">
            <ns1:avLst>
              <ns1:gd fmla="val 9231" name="adj"/>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Webinar
</ns1:t>
            </ns1:r>
            <ns1:br>
              <ns1:rPr b="1" i="0" lang="ja-JP" sz="1600" u="none" cap="none" strike="noStrike">
                <ns1:solidFill>
                  <ns1:schemeClr val="lt1"/>
                </ns1:solidFill>
                <ns1:latin typeface="BIZ UDPGothic"/>
                <ns1:ea typeface="BIZ UDPGothic"/>
                <ns1:cs typeface="BIZ UDPGothic"/>
                <ns1:sym typeface="BIZ UDPGothic"/>
              </ns1:rPr>
            </ns1:br>
            <ns1:r>
              <ns1:rPr b="1" i="0" lang="ja-JP" sz="1600" u="none" cap="none" strike="noStrike">
                <ns1:solidFill>
                  <ns1:schemeClr val="lt1"/>
                </ns1:solidFill>
                <ns1:latin typeface="BIZ UDPGothic"/>
                <ns1:ea typeface="BIZ UDPGothic"/>
                <ns1:cs typeface="BIZ UDPGothic"/>
                <ns1:sym typeface="BIZ UDPGothic"/>
              </ns1:rPr>
              <ns1:t>Hosting</ns1:t>
            </ns1:r>
            <ns1:endParaRPr b="0" i="0" sz="1400" u="none" cap="none" strike="noStrike">
              <ns1:solidFill>
                <ns1:srgbClr val="000000"/>
              </ns1:solidFill>
              <ns1:latin typeface="Arial"/>
              <ns1:ea typeface="Arial"/>
              <ns1:cs typeface="Arial"/>
              <ns1:sym typeface="Arial"/>
            </ns1:endParaRPr>
          </ns1:p>
        </ns0:txBody>
      </ns0:sp>
      <ns0:sp>
        <ns0:nvSpPr>
          <ns0:cNvPr id="1013" name="Google Shape;1013;p36"/>
          <ns0:cNvSpPr/>
          <ns0:nvPr/>
        </ns0:nvSpPr>
        <ns0:spPr>
          <ns1:xfrm>
            <ns1:off x="4756117" y="5643916"/>
            <ns1:ext cx="2794121" cy="353858"/>
          </ns1:xfrm>
          <ns1:prstGeom prst="roundRect">
            <ns1:avLst>
              <ns1:gd fmla="val 9231" name="adj"/>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Lead nurturing</ns1:t>
            </ns1:r>
            <ns1:endParaRPr b="0" i="0" sz="1400" u="none" cap="none" strike="noStrike">
              <ns1:solidFill>
                <ns1:srgbClr val="000000"/>
              </ns1:solidFill>
              <ns1:latin typeface="Arial"/>
              <ns1:ea typeface="Arial"/>
              <ns1:cs typeface="Arial"/>
              <ns1:sym typeface="Arial"/>
            </ns1:endParaRPr>
          </ns1:p>
        </ns0:txBody>
      </ns0:sp>
      <ns0:sp>
        <ns0:nvSpPr>
          <ns0:cNvPr id="1014" name="Google Shape;1014;p36"/>
          <ns0:cNvSpPr/>
          <ns0:nvPr/>
        </ns0:nvSpPr>
        <ns0:spPr>
          <ns1:xfrm>
            <ns1:off x="7840009" y="1139786"/>
            <ns1:ext cx="3344076" cy="353858"/>
          </ns1:xfrm>
          <ns1:prstGeom prst="roundRect">
            <ns1:avLst>
              <ns1:gd fmla="val 9231"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Branding &amp; new lead acquisition</ns1:t>
            </ns1:r>
            <ns1:endParaRPr b="0" i="0" sz="1400" u="none" cap="none" strike="noStrike">
              <ns1:solidFill>
                <ns1:srgbClr val="000000"/>
              </ns1:solidFill>
              <ns1:latin typeface="Arial"/>
              <ns1:ea typeface="Arial"/>
              <ns1:cs typeface="Arial"/>
              <ns1:sym typeface="Arial"/>
            </ns1:endParaRPr>
          </ns1:p>
        </ns0:txBody>
      </ns0:sp>
      <ns0:sp>
        <ns0:nvSpPr>
          <ns0:cNvPr id="1015" name="Google Shape;1015;p36"/>
          <ns0:cNvSpPr/>
          <ns0:nvPr/>
        </ns0:nvSpPr>
        <ns0:spPr>
          <ns1:xfrm>
            <ns1:off x="9657698" y="1678321"/>
            <ns1:ext cx="2141217" cy="2195915"/>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16" name="Google Shape;1016;p36"/>
          <ns0:cNvSpPr txBox="1"/>
          <ns0:nvPr/>
        </ns0:nvSpPr>
        <ns0:spPr>
          <ns1:xfrm>
            <ns1:off x="9709010" y="2181631"/>
            <ns1:ext cx="2026521" cy="1123344"/>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100" u="none" cap="none" strike="noStrike">
                <ns1:solidFill>
                  <ns1:srgbClr val="0A1F4D"/>
                </ns1:solidFill>
                <ns1:latin typeface="BIZ UDPGothic"/>
                <ns1:ea typeface="BIZ UDPGothic"/>
                <ns1:cs typeface="BIZ UDPGothic"/>
                <ns1:sym typeface="BIZ UDPGothic"/>
              </ns1:rPr>
              <ns1:t>During webinar hosting</ns1:t>
            </ns1:r>
            <ns1:endParaRPr b="0" i="0" sz="1100" u="none" cap="none" strike="noStrike">
              <ns1:solidFill>
                <ns1:srgbClr val="0A1F4D"/>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100" u="none" cap="none" strike="noStrike">
                <ns1:solidFill>
                  <ns1:srgbClr val="0A1F4D"/>
                </ns1:solidFill>
                <ns1:latin typeface="BIZ UDPGothic"/>
                <ns1:ea typeface="BIZ UDPGothic"/>
                <ns1:cs typeface="BIZ UDPGothic"/>
                <ns1:sym typeface="BIZ UDPGothic"/>
              </ns1:rPr>
              <ns1:t>Reuse content to</ns1:t>
            </ns1:r>
            <ns1:endParaRPr b="0" i="0" sz="1100" u="none" cap="none" strike="noStrike">
              <ns1:solidFill>
                <ns1:srgbClr val="0A1F4D"/>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500" u="none" cap="none" strike="noStrike">
                <ns1:solidFill>
                  <ns1:srgbClr val="102F74"/>
                </ns1:solidFill>
                <ns1:latin typeface="BIZ UDPGothic"/>
                <ns1:ea typeface="BIZ UDPGothic"/>
                <ns1:cs typeface="BIZ UDPGothic"/>
                <ns1:sym typeface="BIZ UDPGothic"/>
              </ns1:rPr>
              <ns1:t>Continue lead nurturin</ns1:t>
            </ns1:r>
            <ns1:br>
              <ns1:rPr b="1" i="0" lang="ja-JP" sz="1500" u="none" cap="none" strike="noStrike">
                <ns1:solidFill>
                  <ns1:srgbClr val="102F74"/>
                </ns1:solidFill>
                <ns1:latin typeface="BIZ UDPGothic"/>
                <ns1:ea typeface="BIZ UDPGothic"/>
                <ns1:cs typeface="BIZ UDPGothic"/>
                <ns1:sym typeface="BIZ UDPGothic"/>
              </ns1:rPr>
            </ns1:br>
            <ns1:r>
              <ns1:rPr b="1" i="0" lang="ja-JP" sz="1500" u="none" cap="none" strike="noStrike">
                <ns1:solidFill>
                  <ns1:srgbClr val="102F74"/>
                </ns1:solidFill>
                <ns1:latin typeface="BIZ UDPGothic"/>
                <ns1:ea typeface="BIZ UDPGothic"/>
                <ns1:cs typeface="BIZ UDPGothic"/>
                <ns1:sym typeface="BIZ UDPGothic"/>
              </ns1:rPr>
              <ns1:t>g
and acquire new lea</ns1:t>
            </ns1:r>
            <ns1:br>
              <ns1:rPr b="1" i="0" lang="ja-JP" sz="1500" u="none" cap="none" strike="noStrike">
                <ns1:solidFill>
                  <ns1:srgbClr val="102F74"/>
                </ns1:solidFill>
                <ns1:latin typeface="BIZ UDPGothic"/>
                <ns1:ea typeface="BIZ UDPGothic"/>
                <ns1:cs typeface="BIZ UDPGothic"/>
                <ns1:sym typeface="BIZ UDPGothic"/>
              </ns1:rPr>
            </ns1:br>
            <ns1:r>
              <ns1:rPr b="1" i="0" lang="ja-JP" sz="1500" u="none" cap="none" strike="noStrike">
                <ns1:solidFill>
                  <ns1:srgbClr val="102F74"/>
                </ns1:solidFill>
                <ns1:latin typeface="BIZ UDPGothic"/>
                <ns1:ea typeface="BIZ UDPGothic"/>
                <ns1:cs typeface="BIZ UDPGothic"/>
                <ns1:sym typeface="BIZ UDPGothic"/>
              </ns1:rPr>
              <ns1:t>ds
even after hosting</ns1:t>
            </ns1:r>
            <ns1:endParaRPr b="0" i="0" sz="1400" u="none" cap="none" strike="noStrike">
              <ns1:solidFill>
                <ns1:srgbClr val="000000"/>
              </ns1:solidFill>
              <ns1:latin typeface="Arial"/>
              <ns1:ea typeface="Arial"/>
              <ns1:cs typeface="Arial"/>
              <ns1:sym typeface="Arial"/>
            </ns1:endParaRPr>
          </ns1:p>
        </ns0:txBody>
      </ns0:sp>
      <ns0:sp>
        <ns0:nvSpPr>
          <ns0:cNvPr id="1017" name="Google Shape;1017;p36"/>
          <ns0:cNvSpPr/>
          <ns0:nvPr/>
        </ns0:nvSpPr>
        <ns0:spPr>
          <ns1:xfrm>
            <ns1:off x="267871" y="1381321"/>
            <ns1:ext cx="3542892"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1018" name="Google Shape;1018;p36"/>
          <ns0:cNvSpPr txBox="1"/>
          <ns0:nvPr/>
        </ns0:nvSpPr>
        <ns0:spPr>
          <ns1:xfrm>
            <ns1:off x="221196" y="101835"/>
            <ns1:ext cx="6302099"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1019" name="Google Shape;1019;p36"/>
          <ns0:cNvSpPr txBox="1"/>
          <ns0:nvPr/>
        </ns0:nvSpPr>
        <ns0:spPr>
          <ns1:xfrm>
            <ns1:off x="218900" y="965555"/>
            <ns1:ext cx="365923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Effective use of content</ns1:t>
            </ns1:r>
            <ns1:endParaRPr b="0" i="0" sz="1400" u="none" cap="none" strike="noStrike">
              <ns1:solidFill>
                <ns1:srgbClr val="000000"/>
              </ns1:solidFill>
              <ns1:latin typeface="Arial"/>
              <ns1:ea typeface="Arial"/>
              <ns1:cs typeface="Arial"/>
              <ns1:sym typeface="Arial"/>
            </ns1:endParaRPr>
          </ns1:p>
        </ns0:txBody>
      </ns0:sp>
      <ns0:sp>
        <ns0:nvSpPr>
          <ns0:cNvPr id="1020" name="Google Shape;1020;p3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21" name="Google Shape;1021;p36"/>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022" name="Google Shape;1022;p36"/>
          <ns0:cNvSpPr/>
          <ns0:nvPr/>
        </ns0:nvSpPr>
        <ns0:spPr>
          <ns1:xfrm>
            <ns1:off x="5944535" y="1654287"/>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SEO article</ns1:t>
            </ns1:r>
            <ns1:endParaRPr b="1"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Create (blog)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23" name="Google Shape;1023;p36"/>
          <ns0:cNvSpPr txBox="1"/>
          <ns0:nvPr/>
        </ns0:nvSpPr>
        <ns0:spPr>
          <ns1:xfrm>
            <ns1:off x="5878753" y="1289346"/>
            <ns1:ext cx="1826791"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Create articles from presentation content</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Register on your own site, also for SEO measures</ns1:t>
            </ns1:r>
            <ns1:endParaRPr b="0" i="0" sz="900" u="none" cap="none" strike="noStrike">
              <ns1:solidFill>
                <ns1:schemeClr val="accent4"/>
              </ns1:solidFill>
              <ns1:latin typeface="BIZ UDPGothic"/>
              <ns1:ea typeface="BIZ UDPGothic"/>
              <ns1:cs typeface="BIZ UDPGothic"/>
              <ns1:sym typeface="BIZ UDPGothic"/>
            </ns1:endParaRPr>
          </ns1:p>
        </ns0:txBody>
      </ns0:sp>
      <ns0:cxnSp>
        <ns0:nvCxnSpPr>
          <ns0:cNvPr id="1024" name="Google Shape;1024;p36"/>
          <ns0:cNvCxnSpPr>
            <ns1:endCxn id="1022" idx="1"/>
          </ns0:cNvCxnSpPr>
          <ns0:nvPr/>
        </ns0:nvCxnSpPr>
        <ns0:spPr>
          <ns1:xfrm>
            <ns1:off x="4154435" y="2010730"/>
            <ns1:ext cx="1790100" cy="0"/>
          </ns1:xfrm>
          <ns1:prstGeom prst="straightConnector1">
            <ns1:avLst/>
          </ns1:prstGeom>
          <ns1:noFill/>
          <ns1:ln cap="flat" cmpd="sng" w="28575">
            <ns1:solidFill>
              <ns1:schemeClr val="accent4"/>
            </ns1:solidFill>
            <ns1:prstDash val="solid"/>
            <ns1:round/>
            <ns1:headEnd len="sm" w="sm" type="none"/>
            <ns1:tailEnd len="sm" w="sm" type="none"/>
          </ns1:ln>
        </ns0:spPr>
      </ns0:cxnSp>
      <ns0:sp>
        <ns0:nvSpPr>
          <ns0:cNvPr id="1025" name="Google Shape;1025;p36"/>
          <ns0:cNvSpPr txBox="1"/>
          <ns0:nvPr/>
        </ns0:nvSpPr>
        <ns0:spPr>
          <ns1:xfrm>
            <ns1:off x="251888" y="6119125"/>
            <ns1:ext cx="3987300" cy="369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※In the trial, we do not provide full videos regardless of free or paid. However</ns1:t>
            </ns1:r>
            <ns1:br>
              <ns1:rPr b="0" i="0" lang="ja-JP" sz="900" u="none" cap="none" strike="noStrike">
                <ns1:solidFill>
                  <ns1:schemeClr val="accent4"/>
                </ns1:solidFill>
                <ns1:latin typeface="BIZ UDPGothic"/>
                <ns1:ea typeface="BIZ UDPGothic"/>
                <ns1:cs typeface="BIZ UDPGothic"/>
                <ns1:sym typeface="BIZ UDPGothic"/>
              </ns1:rPr>
            </ns1:br>
            <ns1:r>
              <ns1:rPr b="0" i="0" lang="ja-JP" sz="900" u="none" cap="none" strike="noStrike">
                <ns1:solidFill>
                  <ns1:schemeClr val="accent4"/>
                </ns1:solidFill>
                <ns1:latin typeface="BIZ UDPGothic"/>
                <ns1:ea typeface="BIZ UDPGothic"/>
                <ns1:cs typeface="BIZ UDPGothic"/>
                <ns1:sym typeface="BIZ UDPGothic"/>
              </ns1:rPr>
              <ns1:t>, after the main contract, past sessions can be provided regardless of the plan.</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26" name="Google Shape;1026;p36"/>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27" name="Google Shape;1027;p36"/>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7.xml><?xml version="1.0" encoding="utf-8"?>
<ns0:sld xmlns:ns0="http://schemas.openxmlformats.org/presentationml/2006/main" xmlns:ns1="http://schemas.openxmlformats.org/drawingml/2006/main" xmlns:ns2="http://schemas.openxmlformats.org/officeDocument/2006/relationships">
  <ns0:cSld>
    <ns0:spTree>
      <ns0:nvGrpSpPr>
        <ns0:cNvPr id="1031" name="Shape 1031"/>
        <ns0:cNvGrpSpPr/>
        <ns0:nvPr/>
      </ns0:nvGrpSpPr>
      <ns0:grpSpPr>
        <ns1:xfrm>
          <ns1:off x="0" y="0"/>
          <ns1:ext cx="0" cy="0"/>
          <ns1:chOff x="0" y="0"/>
          <ns1:chExt cx="0" cy="0"/>
        </ns1:xfrm>
      </ns0:grpSpPr>
      <ns0:sp>
        <ns0:nvSpPr>
          <ns0:cNvPr id="1032" name="Google Shape;1032;p37"/>
          <ns0:cNvSpPr/>
          <ns0:nvPr/>
        </ns0:nvSpPr>
        <ns0:spPr>
          <ns1:xfrm>
            <ns1:off x="12026675" y="-525"/>
            <ns1:ext cx="173100" cy="7536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33" name="Google Shape;1033;p37"/>
          <ns0:cNvSpPr txBox="1"/>
          <ns0:nvPr/>
        </ns0:nvSpPr>
        <ns0:spPr>
          <ns1:xfrm>
            <ns1:off x="7062974" y="5578875"/>
            <ns1:ext cx="48555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※To accommodate applicants, we cannot decline participation for those who apply within 2 business days before the event. </ns1:t>
            </ns1:r>
            <ns1:endParaRPr b="0" i="0" sz="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If you want to ensure competitors are excluded, set the application deadline 3 business days prior.</ns1:t>
            </ns1:r>
            <ns1:endParaRPr b="0" i="0" sz="800" u="none" cap="none" strike="noStrike">
              <ns1:solidFill>
                <ns1:schemeClr val="accent4"/>
              </ns1:solidFill>
              <ns1:latin typeface="BIZ UDPGothic"/>
              <ns1:ea typeface="BIZ UDPGothic"/>
              <ns1:cs typeface="BIZ UDPGothic"/>
              <ns1:sym typeface="BIZ UDPGothic"/>
            </ns1:endParaRPr>
          </ns1:p>
        </ns0:txBody>
      </ns0:sp>
      <ns0:sp>
        <ns0:nvSpPr>
          <ns0:cNvPr id="1034" name="Google Shape;1034;p37"/>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035" name="Google Shape;1035;p37"/>
          <ns0:cNvSpPr txBox="1"/>
          <ns0:nvPr/>
        </ns0:nvSpPr>
        <ns0:spPr>
          <ns1:xfrm>
            <ns1:off x="3964875" y="6479600"/>
            <ns1:ext cx="44937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rgbClr val="D8D8D8"/>
                </ns1:solidFill>
                <ns1:latin typeface="Arial"/>
                <ns1:ea typeface="Arial"/>
                <ns1:cs typeface="Arial"/>
                <ns1:sym typeface="Arial"/>
              </ns1:rPr>
              <ns1:t>©2018-2024 MAJISEMI Inc.</ns1:t>
            </ns1:r>
            <ns1:endParaRPr b="0" i="0" sz="1000" u="none" cap="none" strike="noStrike">
              <ns1:solidFill>
                <ns1:srgbClr val="D8D8D8"/>
              </ns1:solidFill>
              <ns1:latin typeface="Arial"/>
              <ns1:ea typeface="Arial"/>
              <ns1:cs typeface="Arial"/>
              <ns1:sym typeface="Arial"/>
            </ns1:endParaRPr>
          </ns1:p>
        </ns0:txBody>
      </ns0:sp>
      <ns0:pic>
        <ns0:nvPicPr>
          <ns0:cNvPr descr="グラフィカル ユーザー インターフェイス&#10;&#10;中程度の精度で自動的に生成された説明" id="1036" name="Google Shape;1036;p37"/>
          <ns0:cNvPicPr preferRelativeResize="0"/>
          <ns0:nvPr/>
        </ns0:nvPicPr>
        <ns0:blipFill rotWithShape="1">
          <ns1:blip ns2:embed="rId3">
            <ns1:alphaModFix/>
          </ns1:blip>
          <ns1:srcRect b="0" l="0" r="0" t="0"/>
          <ns1:stretch/>
        </ns0:blipFill>
        <ns0:spPr>
          <ns1:xfrm>
            <ns1:off x="0" y="0"/>
            <ns1:ext cx="12192000" cy="6858000"/>
          </ns1:xfrm>
          <ns1:prstGeom prst="rect">
            <ns1:avLst/>
          </ns1:prstGeom>
          <ns1:noFill/>
          <ns1:ln>
            <ns1:noFill/>
          </ns1:ln>
        </ns0:spPr>
      </ns0:pic>
      <ns0:sp>
        <ns0:nvSpPr>
          <ns0:cNvPr id="1037" name="Google Shape;1037;p37"/>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38" name="Google Shape;1038;p37"/>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8.xml><?xml version="1.0" encoding="utf-8"?>
<ns0:sld xmlns:ns0="http://schemas.openxmlformats.org/presentationml/2006/main" xmlns:ns1="http://schemas.openxmlformats.org/drawingml/2006/main">
  <ns0:cSld>
    <ns0:spTree>
      <ns0:nvGrpSpPr>
        <ns0:cNvPr id="1042" name="Shape 1042"/>
        <ns0:cNvGrpSpPr/>
        <ns0:nvPr/>
      </ns0:nvGrpSpPr>
      <ns0:grpSpPr>
        <ns1:xfrm>
          <ns1:off x="0" y="0"/>
          <ns1:ext cx="0" cy="0"/>
          <ns1:chOff x="0" y="0"/>
          <ns1:chExt cx="0" cy="0"/>
        </ns1:xfrm>
      </ns0:grpSpPr>
      <ns0:sp>
        <ns0:nvSpPr>
          <ns0:cNvPr id="1043" name="Google Shape;1043;p38"/>
          <ns0:cNvSpPr/>
          <ns0:nvPr/>
        </ns0:nvSpPr>
        <ns0:spPr>
          <ns1:xfrm rot="-5400000">
            <ns1:off x="375235" y="793424"/>
            <ns1:ext cx="2742300" cy="3102600"/>
          </ns1:xfrm>
          <ns1:prstGeom prst="round2SameRect">
            <ns1:avLst>
              <ns1:gd fmla="val 3710" name="adj1"/>
              <ns1:gd fmla="val 0" name="adj2"/>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t/>
            </ns1:r>
            <ns1:endParaRPr b="0" i="0" sz="700" u="none" cap="none" strike="noStrike">
              <ns1:solidFill>
                <ns1:schemeClr val="accent4"/>
              </ns1:solidFill>
              <ns1:latin typeface="Arial"/>
              <ns1:ea typeface="Arial"/>
              <ns1:cs typeface="Arial"/>
              <ns1:sym typeface="Arial"/>
            </ns1:endParaRPr>
          </ns1:p>
        </ns0:txBody>
      </ns0:sp>
      <ns0:sp>
        <ns0:nvSpPr>
          <ns0:cNvPr id="1044" name="Google Shape;1044;p38"/>
          <ns0:cNvSpPr/>
          <ns0:nvPr/>
        </ns0:nvSpPr>
        <ns0:spPr>
          <ns1:xfrm>
            <ns1:off x="195083" y="970448"/>
            <ns1:ext cx="11755200" cy="2745300"/>
          </ns1:xfrm>
          <ns1:prstGeom prst="roundRect">
            <ns1:avLst>
              <ns1:gd fmla="val 3256" name="adj"/>
            </ns1:avLst>
          </ns1:prstGeom>
          <ns1:noFill/>
          <ns1:ln cap="flat" cmpd="sng" w="12700">
            <ns1:solidFill>
              <ns1:srgbClr val="163F9B"/>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1045" name="Google Shape;1045;p38"/>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Basic Plan</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046" name="Google Shape;1046;p38"/>
          <ns0:cNvSpPr txBox="1"/>
          <ns0:nvPr/>
        </ns0:nvSpPr>
        <ns0:spPr>
          <ns1:xfrm>
            <ns1:off x="447608" y="1517794"/>
            <ns1:ext cx="2597400" cy="1346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5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14,500 yen per applic</ns1:t>
            </ns1:r>
            <ns1:r>
              <ns1:rPr b="1" i="0" lang="ja-JP" sz="800" u="none" cap="none" strike="noStrike">
                <ns1:solidFill>
                  <ns1:schemeClr val="accent4"/>
                </ns1:solidFill>
                <ns1:latin typeface="BIZ UDPGothic"/>
                <ns1:ea typeface="BIZ UDPGothic"/>
                <ns1:cs typeface="BIZ UDPGothic"/>
                <ns1:sym typeface="BIZ UDPGothic"/>
              </ns1:rPr>
              <ns1:t>ation (excluding tax)</ns1:t>
            </ns1:r>
            <ns1:endParaRPr b="0" i="0" sz="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Hold and apply as needed</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Performance-based fee according to the number of attendees</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Application from more than 20 people</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(Billing is only for the number of attendees)</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1047" name="Google Shape;1047;p38"/>
          <ns0:cNvSpPr txBox="1"/>
          <ns0:nvPr/>
        </ns0:nvSpPr>
        <ns0:spPr>
          <ns1:xfrm>
            <ns1:off x="3634850" y="2158684"/>
            <ns1:ext cx="8299500" cy="14640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*To accurately track the number of attendees, we will prepare the application page and provide the list to your company.</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*The actual billing will be based on the number of applicants, up to the maximum number mentioned above. If full, application reception will stop.</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*For privacy reasons, the list will be delivered directly to the seminar organizer.</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*Billing applies to not just participants but also absentees (pre-day cancellations, on-the-day cancellations).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 will strive to gather attendees close to the maximum but cannot guarantee the number of attendees.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*Due to the seminar theme or other simultaneous events, there may be cases where no attendees are gathered.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48" name="Google Shape;1048;p38"/>
          <ns0:cNvSpPr txBox="1"/>
          <ns0:nvPr/>
        </ns0:nvSpPr>
        <ns0:spPr>
          <ns1:xfrm>
            <ns1:off x="3634850" y="1056334"/>
            <ns1:ext cx="7842300" cy="1102500"/>
          </ns1:xfrm>
          <ns1:prstGeom prst="rect">
            <ns1:avLst/>
          </ns1:prstGeom>
          <ns1:noFill/>
          <ns1:ln>
            <ns1:noFill/>
          </ns1:ln>
        </ns0:spPr>
        <ns0:txBody>
          <ns1:bodyPr anchorCtr="0" anchor="t" bIns="45700" lIns="91425" spcFirstLastPara="1" rIns="91425" wrap="square" tIns="45700">
            <ns1:noAutofit/>
          </ns1:bodyPr>
          <ns1:lstStyle/>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This is a completely performance-based plan for holding a standalone webinar.</ns1:t>
            </ns1:r>
            <ns1:endParaRPr b="0" i="0" sz="14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Choose from four types depending on how much you wish to delegate.</ns1:t>
            </ns1:r>
            <ns1:endParaRPr b="0" i="0" sz="14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Accepted for applications from 20 people.</ns1:t>
            </ns1:r>
            <ns1:endParaRPr b="0" i="0" sz="14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If there are only 10 applicants, you will only be charged for 10 people.</ns1:t>
            </ns1:r>
            <ns1:endParaRPr b="0" i="0" sz="1400" u="none" cap="none" strike="noStrike">
              <ns1:solidFill>
                <ns1:schemeClr val="accent4"/>
              </ns1:solidFill>
              <ns1:latin typeface="BIZ UDPGothic"/>
              <ns1:ea typeface="BIZ UDPGothic"/>
              <ns1:cs typeface="BIZ UDPGothic"/>
              <ns1:sym typeface="BIZ UDPGothic"/>
            </ns1:endParaRPr>
          </ns1:p>
        </ns0:txBody>
      </ns0:sp>
      <ns0:graphicFrame>
        <ns0:nvGraphicFramePr>
          <ns0:cNvPr id="1049" name="Google Shape;1049;p38"/>
          <ns0:cNvGraphicFramePr/>
          <ns0:nvPr/>
        </ns0:nvGraphicFramePr>
        <ns0:xfrm>
          <ns1:off x="6486861" y="4119208"/>
          <ns1:ext cx="3000000" cy="3000000"/>
        </ns0:xfrm>
        <ns1:graphic>
          <ns1:graphicData uri="http://schemas.openxmlformats.org/drawingml/2006/table">
            <ns1:tbl>
              <ns1:tblPr bandRow="1" firstRow="1">
                <ns1:noFill/>
                <ns1:tableStyleId>{DE458228-4A23-4751-AD18-C8A8BBD7AB6F}</ns1:tableStyleId>
              </ns1:tblPr>
              <ns1:tblGrid>
                <ns1:gridCol w="1453200"/>
                <ns1:gridCol w="1299300"/>
                <ns1:gridCol w="851225"/>
                <ns1:gridCol w="801000"/>
                <ns1:gridCol w="1042675"/>
              </ns1:tblGrid>
              <ns1:tr h="33440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Product name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Content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Quantity</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Unit price (¥)</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Amount (¥)</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r>
              <ns1:tr h="716475">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Majisemi Visitor</ns1:t>
                      </ns1:r>
                      <ns1:endParaRPr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(20 pe</ns1:t>
                      </ns1:r>
                      <ns1:r>
                        <ns1:rPr lang="ja-JP" sz="1000" u="none" cap="none" strike="noStrike">
                          <ns1:solidFill>
                            <ns1:schemeClr val="lt1"/>
                          </ns1:solidFill>
                          <ns1:latin typeface="BIZ UDPGothic"/>
                          <ns1:ea typeface="BIZ UDPGothic"/>
                          <ns1:cs typeface="BIZ UDPGothic"/>
                          <ns1:sym typeface="BIZ UDPGothic"/>
                        </ns1:rPr>
                        <ns1:t>ople))</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Webinar</ns1:t>
                      </ns1:r>
                      <ns1:endParaRPr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Planning, promotion, and operation</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14,500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290,000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34400">
                <ns1:tc gridSpan="2" rowSpan="3">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Visitor plan</ns1:t>
                      </ns1:r>
                      <ns1:endParaRPr sz="15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Reference plan for 20 people</ns1:t>
                      </ns1:r>
                      <ns1:endParaRPr sz="15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rowSpan="3" h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Subtotal</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290,000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34400">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Consumption tax (10%)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29,000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58525">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Total (including tax)</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319,000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bl>
          </ns1:graphicData>
        </ns1:graphic>
      </ns0:graphicFrame>
      <ns0:cxnSp>
        <ns0:nvCxnSpPr>
          <ns0:cNvPr id="1050" name="Google Shape;1050;p38"/>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1051" name="Google Shape;1051;p38"/>
          <ns0:cNvSpPr/>
          <ns0:nvPr/>
        </ns0:nvSpPr>
        <ns0:spPr>
          <ns1:xfrm>
            <ns1:off x="5354675" y="227019"/>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Plan details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052" name="Google Shape;1052;p38"/>
          <ns0:cNvSpPr/>
          <ns0:nvPr/>
        </ns0:nvSpPr>
        <ns0:spPr>
          <ns1:xfrm>
            <ns1:off x="7058691" y="226536"/>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Reference plan</ns1:t>
            </ns1:r>
            <ns1:endParaRPr b="0" i="0" sz="1800" u="none" cap="none" strike="noStrike">
              <ns1:solidFill>
                <ns1:schemeClr val="accent4"/>
              </ns1:solidFill>
              <ns1:latin typeface="BIZ UDPGothic"/>
              <ns1:ea typeface="BIZ UDPGothic"/>
              <ns1:cs typeface="BIZ UDPGothic"/>
              <ns1:sym typeface="BIZ UDPGothic"/>
            </ns1:endParaRPr>
          </ns1:p>
        </ns0:txBody>
      </ns0:sp>
      <ns0:cxnSp>
        <ns0:nvCxnSpPr>
          <ns0:cNvPr id="1053" name="Google Shape;1053;p38"/>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cxnSp>
        <ns0:nvCxnSpPr>
          <ns0:cNvPr id="1054" name="Google Shape;1054;p38"/>
          <ns0:cNvCxnSpPr/>
          <ns0:nvPr/>
        </ns0:nvCxnSpPr>
        <ns0:spPr>
          <ns1:xfrm>
            <ns1:off x="6350" y="786145"/>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055" name="Google Shape;1055;p38"/>
          <ns0:cNvSpPr/>
          <ns0:nvPr/>
        </ns0:nvSpPr>
        <ns0:spPr>
          <ns1:xfrm>
            <ns1:off x="2856621" y="227019"/>
            <ns1:ext cx="2414400" cy="461100"/>
          </ns1:xfrm>
          <ns1:prstGeom prst="roundRect">
            <ns1:avLst>
              <ns1:gd fmla="val 16667"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Majisemi Visitor</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056" name="Google Shape;1056;p38"/>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57" name="Google Shape;1057;p38"/>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200" u="none" cap="none" strike="noStrike">
              <ns1:solidFill>
                <ns1:schemeClr val="accent4"/>
              </ns1:solidFill>
              <ns1:latin typeface="BIZ UDPGothic"/>
              <ns1:ea typeface="BIZ UDPGothic"/>
              <ns1:cs typeface="BIZ UDPGothic"/>
              <ns1:sym typeface="BIZ UDPGothic"/>
            </ns1:endParaRPr>
          </ns1:p>
        </ns0:txBody>
      </ns0:sp>
      <ns0:graphicFrame>
        <ns0:nvGraphicFramePr>
          <ns0:cNvPr id="1058" name="Google Shape;1058;p38"/>
          <ns0:cNvGraphicFramePr/>
          <ns0:nvPr/>
        </ns0:nvGraphicFramePr>
        <ns0:xfrm>
          <ns1:off x="195083" y="4119209"/>
          <ns1:ext cx="3000000" cy="3000000"/>
        </ns0:xfrm>
        <ns1:graphic>
          <ns1:graphicData uri="http://schemas.openxmlformats.org/drawingml/2006/table">
            <ns1:tbl>
              <ns1:tblPr>
                <ns1:noFill/>
                <ns1:tableStyleId>{3467832D-9DE1-49CC-B827-7DFF1556ED4D}</ns1:tableStyleId>
              </ns1:tblPr>
              <ns1:tblGrid>
                <ns1:gridCol w="805375"/>
                <ns1:gridCol w="796075"/>
                <ns1:gridCol w="505425"/>
                <ns1:gridCol w="605675"/>
                <ns1:gridCol w="454300"/>
                <ns1:gridCol w="800425"/>
                <ns1:gridCol w="735525"/>
                <ns1:gridCol w="594900"/>
                <ns1:gridCol w="775175"/>
              </ns1:tblGrid>
              <ns1:tr h="423075">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Menu</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h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Planning</ns1:t>
                      </ns1:r>
                      <ns1:endParaRPr sz="10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Attracting attendees</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LP setup</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Moderator</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Other media</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Integration</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chemeClr val="accent4"/>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URL delivery</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chemeClr val="accent4"/>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Reminder</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Zoom</ns1:t>
                      </ns1:r>
                      <ns1:endParaRPr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Provision</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Post-event</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Survey</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r>
              <ns1:tr h="260350">
                <ns1:tc rowSpan="4">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Majisemi</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lt1"/>
                          </ns1:solidFill>
                          <ns1:latin typeface="BIZ UDPGothic"/>
                          <ns1:ea typeface="BIZ UDPGothic"/>
                          <ns1:cs typeface="BIZ UDPGothic"/>
                          <ns1:sym typeface="BIZ UDPGothic"/>
                        </ns1:rPr>
                        <ns1:t>Visitor</ns1:t>
                      </ns1:r>
                      <ns1:endParaRPr sz="12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Standard</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row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No listing on other media</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r h="423075">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Planning and promotion</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r h="423075">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Promotion and operation</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r h="423075">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Promotion only</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bl>
          </ns1:graphicData>
        </ns1:graphic>
      </ns0:graphicFrame>
      <ns0:sp>
        <ns0:nvSpPr>
          <ns0:cNvPr id="1059" name="Google Shape;1059;p38"/>
          <ns0:cNvSpPr/>
          <ns0:nvPr/>
        </ns0:nvSpPr>
        <ns0:spPr>
          <ns1:xfrm>
            <ns1:off x="2924769" y="3886527"/>
            <ns1:ext cx="3332400" cy="2310900"/>
          </ns1:xfrm>
          <ns1:prstGeom prst="rect">
            <ns1:avLst/>
          </ns1:prstGeom>
          <ns1:noFill/>
          <ns1:ln cap="flat" cmpd="sng" w="57150">
            <ns1:solidFill>
              <ns1:srgbClr val="4F7CE6"/>
            </ns1:solidFill>
            <ns1:prstDash val="solid"/>
            <ns1:round/>
            <ns1:headEnd len="sm" w="sm" type="none"/>
            <ns1:tailEnd len="sm" w="sm" type="none"/>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rgbClr val="4F7CE6"/>
                </ns1:solidFill>
                <ns1:latin typeface="BIZ UDPGothic"/>
                <ns1:ea typeface="BIZ UDPGothic"/>
                <ns1:cs typeface="BIZ UDPGothic"/>
                <ns1:sym typeface="BIZ UDPGothic"/>
              </ns1:rPr>
              <ns1:t>Operation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60" name="Google Shape;1060;p38"/>
          <ns0:cNvSpPr/>
          <ns0:nvPr/>
        </ns0:nvSpPr>
        <ns0:spPr>
          <ns1:xfrm>
            <ns1:off x="2924772" y="3886519"/>
            <ns1:ext cx="3332400" cy="230700"/>
          </ns1:xfrm>
          <ns1:prstGeom prst="rect">
            <ns1:avLst/>
          </ns1:prstGeom>
          <ns1:solidFill>
            <ns1:srgbClr val="4F7CE6"/>
          </ns1:solidFill>
          <ns1:ln cap="flat" cmpd="sng" w="38100">
            <ns1:solidFill>
              <ns1:srgbClr val="4F7CE6"/>
            </ns1:solidFill>
            <ns1:prstDash val="solid"/>
            <ns1:round/>
            <ns1:headEnd len="sm" w="sm" type="none"/>
            <ns1:tailEnd len="sm" w="sm" type="none"/>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Operation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61" name="Google Shape;1061;p38"/>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62" name="Google Shape;1062;p38"/>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9.xml><?xml version="1.0" encoding="utf-8"?>
<ns0:sld xmlns:ns0="http://schemas.openxmlformats.org/presentationml/2006/main" xmlns:ns1="http://schemas.openxmlformats.org/drawingml/2006/main">
  <ns0:cSld>
    <ns0:spTree>
      <ns0:nvGrpSpPr>
        <ns0:cNvPr id="1066" name="Shape 1066"/>
        <ns0:cNvGrpSpPr/>
        <ns0:nvPr/>
      </ns0:nvGrpSpPr>
      <ns0:grpSpPr>
        <ns1:xfrm>
          <ns1:off x="0" y="0"/>
          <ns1:ext cx="0" cy="0"/>
          <ns1:chOff x="0" y="0"/>
          <ns1:chExt cx="0" cy="0"/>
        </ns1:xfrm>
      </ns0:grpSpPr>
      <ns0:sp>
        <ns0:nvSpPr>
          <ns0:cNvPr id="1067" name="Google Shape;1067;p39"/>
          <ns0:cNvSpPr/>
          <ns0:nvPr/>
        </ns0:nvSpPr>
        <ns0:spPr>
          <ns1:xfrm rot="-5400000">
            <ns1:off x="604028" y="606147"/>
            <ns1:ext cx="3624000" cy="4374600"/>
          </ns1:xfrm>
          <ns1:prstGeom prst="round2SameRect">
            <ns1:avLst>
              <ns1:gd fmla="val 3710" name="adj1"/>
              <ns1:gd fmla="val 0" name="adj2"/>
            </ns1:avLst>
          </ns1:prstGeom>
          <ns1:solidFill>
            <ns1:srgbClr val="FFEFF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t/>
            </ns1:r>
            <ns1:endParaRPr b="0" i="0" sz="700" u="none" cap="none" strike="noStrike">
              <ns1:solidFill>
                <ns1:schemeClr val="accent4"/>
              </ns1:solidFill>
              <ns1:latin typeface="Arial"/>
              <ns1:ea typeface="Arial"/>
              <ns1:cs typeface="Arial"/>
              <ns1:sym typeface="Arial"/>
            </ns1:endParaRPr>
          </ns1:p>
        </ns0:txBody>
      </ns0:sp>
      <ns0:sp>
        <ns0:nvSpPr>
          <ns0:cNvPr id="1068" name="Google Shape;1068;p39"/>
          <ns0:cNvSpPr/>
          <ns0:nvPr/>
        </ns0:nvSpPr>
        <ns0:spPr>
          <ns1:xfrm>
            <ns1:off x="221197" y="969955"/>
            <ns1:ext cx="11729100" cy="3635400"/>
          </ns1:xfrm>
          <ns1:prstGeom prst="roundRect">
            <ns1:avLst>
              <ns1:gd fmla="val 3256" name="adj"/>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69" name="Google Shape;1069;p39"/>
          <ns0:cNvSpPr txBox="1"/>
          <ns0:nvPr/>
        </ns0:nvSpPr>
        <ns0:spPr>
          <ns1:xfrm>
            <ns1:off x="4717500" y="3048032"/>
            <ns1:ext cx="7132800" cy="15822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*To accurately track the number of attendees, we will prepare the application page and provide the list to your company.</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If the capacity is reached, applications will be stopped.</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*For privacy reasons, the list will be delivered directly to the seminar organizer.</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Not only participants but also absentees (pre-cancellations, same-day cancellations) are counted in the number of attendees.</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The contract is automatically renewed every month and will continue as such.</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In case of withdrawal, unused promotion slots cannot be refunded. Additionally, you cannot rejoin Majisemi Club for one year after withdrawal.</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For withdrawal, please contact us via email by the end of the month prior to the withdrawal month.</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Benefits are subject to change.</ns1:t>
            </ns1:r>
            <ns1:endParaRPr b="0" i="0" sz="900" u="none" cap="none" strike="noStrike">
              <ns1:solidFill>
                <ns1:srgbClr val="000000"/>
              </ns1:solidFill>
              <ns1:latin typeface="BIZ UDPGothic"/>
              <ns1:ea typeface="BIZ UDPGothic"/>
              <ns1:cs typeface="BIZ UDPGothic"/>
              <ns1:sym typeface="BIZ UDPGothic"/>
            </ns1:endParaRPr>
          </ns1:p>
        </ns0:txBody>
      </ns0:sp>
      <ns0:sp>
        <ns0:nvSpPr>
          <ns0:cNvPr id="1070" name="Google Shape;1070;p39"/>
          <ns0:cNvSpPr txBox="1"/>
          <ns0:nvPr/>
        </ns0:nvSpPr>
        <ns0:spPr>
          <ns1:xfrm>
            <ns1:off x="4714725" y="971137"/>
            <ns1:ext cx="7132800" cy="3259200"/>
          </ns1:xfrm>
          <ns1:prstGeom prst="rect">
            <ns1:avLst/>
          </ns1:prstGeom>
          <ns1:noFill/>
          <ns1:ln>
            <ns1:noFill/>
          </ns1:ln>
        </ns0:spPr>
        <ns0:txBody>
          <ns1:bodyPr anchorCtr="0" anchor="t" bIns="45700" lIns="91425" spcFirstLastPara="1" rIns="91425" wrap="square" tIns="45700">
            <ns1:noAutofit/>
          </ns1:bodyPr>
          <ns1:lstStyle/>
          <ns1:p>
            <ns1:pPr indent="-279400" lvl="0" marL="285750" marR="0" rtl="0" algn="l">
              <ns1:lnSpc>
                <ns1:spcPct val="100000"/>
              </ns1:lnSpc>
              <ns1:spcBef>
                <ns1:spcPts val="0"/>
              </ns1:spcBef>
              <ns1:spcAft>
                <ns1:spcPts val="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Majisemi Club is a membership service that continuously runs webinars, applying PDCA to create better webinars. Membership is subject to screening.</ns1:t>
            </ns1:r>
            <ns1:endParaRPr b="0" i="0" sz="1300" u="none" cap="none" strike="noStrike">
              <ns1:solidFill>
                <ns1:srgbClr val="000000"/>
              </ns1:solidFill>
              <ns1:latin typeface="Arial"/>
              <ns1:ea typeface="Arial"/>
              <ns1:cs typeface="Arial"/>
              <ns1:sym typeface="Arial"/>
            </ns1:endParaRPr>
          </ns1:p>
          <ns1:p>
            <ns1:pPr indent="-279400" lvl="0" marL="285750" marR="0" rtl="0" algn="l">
              <ns1:lnSpc>
                <ns1:spcPct val="100000"/>
              </ns1:lnSpc>
              <ns1:spcBef>
                <ns1:spcPts val="600"/>
              </ns1:spcBef>
              <ns1:spcAft>
                <ns1:spcPts val="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For Majisemi Club, we offer a one-stop service including planning, promotion, hosting, and operation. We do not provide support for promotion only.</ns1:t>
            </ns1:r>
            <ns1:endParaRPr b="0" i="0" sz="1300" u="none" cap="none" strike="noStrike">
              <ns1:solidFill>
                <ns1:srgbClr val="000000"/>
              </ns1:solidFill>
              <ns1:latin typeface="Arial"/>
              <ns1:ea typeface="Arial"/>
              <ns1:cs typeface="Arial"/>
              <ns1:sym typeface="Arial"/>
            </ns1:endParaRPr>
          </ns1:p>
          <ns1:p>
            <ns1:pPr indent="-279400" lvl="0" marL="285750" marR="0" rtl="0" algn="l">
              <ns1:lnSpc>
                <ns1:spcPct val="100000"/>
              </ns1:lnSpc>
              <ns1:spcBef>
                <ns1:spcPts val="600"/>
              </ns1:spcBef>
              <ns1:spcAft>
                <ns1:spcPts val="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Also, the content (planning) of the seminar will be "problem-solving seminar" instead of "product introduction". The product introduction will be done in the latter half of the presentation. The seminar content will be decided in consultation with the Majisemi planning team. It may not be possible to hold it on the theme your company desires. If you wish to decide the theme yourself, please use the Visitor plan.</ns1:t>
            </ns1:r>
            <ns1:endParaRPr b="0" i="0" sz="1300" u="none" cap="none" strike="noStrike">
              <ns1:solidFill>
                <ns1:srgbClr val="000000"/>
              </ns1:solidFill>
              <ns1:latin typeface="Arial"/>
              <ns1:ea typeface="Arial"/>
              <ns1:cs typeface="Arial"/>
              <ns1:sym typeface="Arial"/>
            </ns1:endParaRPr>
          </ns1:p>
          <ns1:p>
            <ns1:pPr indent="-279400" lvl="0" marL="285750" marR="0" rtl="0" algn="l">
              <ns1:lnSpc>
                <ns1:spcPct val="100000"/>
              </ns1:lnSpc>
              <ns1:spcBef>
                <ns1:spcPts val="600"/>
              </ns1:spcBef>
              <ns1:spcAft>
                <ns1:spcPts val="60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In light of the aforementioned purpose of Majisemi Club, please note that there is a penalty for cancellation within one year of the contract start. (The difference from the Visitor fee will be charged)</ns1:t>
            </ns1:r>
            <ns1:endParaRPr b="0" i="0" sz="1300" u="none" cap="none" strike="noStrike">
              <ns1:solidFill>
                <ns1:srgbClr val="000000"/>
              </ns1:solidFill>
              <ns1:latin typeface="Arial"/>
              <ns1:ea typeface="Arial"/>
              <ns1:cs typeface="Arial"/>
              <ns1:sym typeface="Arial"/>
            </ns1:endParaRPr>
          </ns1:p>
        </ns0:txBody>
      </ns0:sp>
      <ns0:sp>
        <ns0:nvSpPr>
          <ns0:cNvPr id="1071" name="Google Shape;1071;p39"/>
          <ns0:cNvSpPr txBox="1"/>
          <ns0:nvPr/>
        </ns0:nvSpPr>
        <ns0:spPr>
          <ns1:xfrm>
            <ns1:off x="341827" y="996147"/>
            <ns1:ext cx="4130400" cy="34878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Monthly fee: ¥120,000 (exclud</ns1:t>
            </ns1:r>
            <ns1:r>
              <ns1:rPr b="1" i="0" lang="ja-JP" sz="800" u="none" cap="none" strike="noStrike">
                <ns1:solidFill>
                  <ns1:schemeClr val="accent4"/>
                </ns1:solidFill>
                <ns1:latin typeface="BIZ UDPGothic"/>
                <ns1:ea typeface="BIZ UDPGothic"/>
                <ns1:cs typeface="BIZ UDPGothic"/>
                <ns1:sym typeface="BIZ UDPGothic"/>
              </ns1:rPr>
              <ns1:t>ing tax) *With the light plan</ns1:t>
            </ns1:r>
            <ns1:r>
              <ns1:rPr b="1" i="0" lang="ja-JP" sz="1000" u="none" cap="none" strike="noStrike">
                <ns1:solidFill>
                  <ns1:schemeClr val="accent4"/>
                </ns1:solidFill>
                <ns1:latin typeface="BIZ UDPGothic"/>
                <ns1:ea typeface="BIZ UDPGothic"/>
                <ns1:cs typeface="BIZ UDPGothic"/>
                <ns1:sym typeface="BIZ UDPGothic"/>
              </ns1:rPr>
              <ns1:t>, includes 10 promotion slots</ns1:t>
            </ns1:r>
            <ns1:endParaRPr b="0" i="0" sz="1400" u="none" cap="none" strike="noStrike">
              <ns1:solidFill>
                <ns1:srgbClr val="000000"/>
              </ns1:solidFill>
              <ns1:latin typeface="Arial"/>
              <ns1:ea typeface="Arial"/>
              <ns1:cs typeface="Arial"/>
              <ns1:sym typeface="Arial"/>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Additional promotion slots</ns1:t>
            </ns1:r>
            <ns1:r>
              <ns1:rPr b="1" i="0" lang="ja-JP" sz="800" u="none" cap="none" strike="noStrike">
                <ns1:solidFill>
                  <ns1:schemeClr val="accent4"/>
                </ns1:solidFill>
                <ns1:latin typeface="BIZ UDPGothic"/>
                <ns1:ea typeface="BIZ UDPGothic"/>
                <ns1:cs typeface="BIZ UDPGothic"/>
                <ns1:sym typeface="BIZ UDPGothic"/>
              </ns1:rPr>
              <ns1:t> @¥10,000 (excluding tax)</ns1:t>
            </ns1:r>
            <ns1:endParaRPr b="1" i="0" sz="9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20000"/>
              </ns1:lnSpc>
              <ns1:spcBef>
                <ns1:spcPts val="120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Automatic renewal every month</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Add 10 promotion slots every month</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The minimum capacity for a webinar is 30 people</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If holding a 30-person webinar in the first month, purchase 20 additional promotion slots (@¥10,000)</ns1:t>
            </ns1:r>
            <ns1:endParaRPr b="0" i="0" sz="11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If the number of attendees does not reach capacity, the remaining slots can be carried over to subsequent months.</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Additional attendance slots can be purchased at ¥10,000 each.</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rgbClr val="FF0000"/>
                </ns1:solidFill>
                <ns1:latin typeface="BIZ UDPGothic"/>
                <ns1:ea typeface="BIZ UDPGothic"/>
                <ns1:cs typeface="BIZ UDPGothic"/>
                <ns1:sym typeface="BIZ UDPGothic"/>
              </ns1:rPr>
              <ns1:t>If someone who has registered for at least one of the last three seminars you hosted (subject to charges) registers again for the current seminar, that seminar will not be subject to charges (fan development).</ns1:t>
            </ns1:r>
            <ns1:endParaRPr b="0" i="0" sz="1100" u="none" cap="none" strike="noStrike">
              <ns1:solidFill>
                <ns1:srgbClr val="FF0000"/>
              </ns1:solidFill>
              <ns1:latin typeface="BIZ UDPGothic"/>
              <ns1:ea typeface="BIZ UDPGothic"/>
              <ns1:cs typeface="BIZ UDPGothic"/>
              <ns1:sym typeface="BIZ UDPGothic"/>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Other benefits include providing leads from those who download publicly available presentation materials, a branding dashboard, and a trend analysis tool.</ns1:t>
            </ns1:r>
            <ns1:endParaRPr b="0" i="0" sz="1100" u="none" cap="none" strike="noStrike">
              <ns1:solidFill>
                <ns1:schemeClr val="accent4"/>
              </ns1:solidFill>
              <ns1:latin typeface="BIZ UDPGothic"/>
              <ns1:ea typeface="BIZ UDPGothic"/>
              <ns1:cs typeface="BIZ UDPGothic"/>
              <ns1:sym typeface="BIZ UDPGothic"/>
            </ns1:endParaRPr>
          </ns1:p>
        </ns0:txBody>
      </ns0:sp>
      <ns0:graphicFrame>
        <ns0:nvGraphicFramePr>
          <ns0:cNvPr id="1072" name="Google Shape;1072;p39"/>
          <ns0:cNvGraphicFramePr/>
          <ns0:nvPr/>
        </ns0:nvGraphicFramePr>
        <ns0:xfrm>
          <ns1:off x="4503110" y="4742350"/>
          <ns1:ext cx="3000000" cy="3000000"/>
        </ns0:xfrm>
        <ns1:graphic>
          <ns1:graphicData uri="http://schemas.openxmlformats.org/drawingml/2006/table">
            <ns1:tbl>
              <ns1:tblPr bandRow="1" firstRow="1">
                <ns1:noFill/>
                <ns1:tableStyleId>{432B047E-2240-43DF-AB91-C3AC2A0F5CC9}</ns1:tableStyleId>
              </ns1:tblPr>
              <ns1:tblGrid>
                <ns1:gridCol w="1911900"/>
                <ns1:gridCol w="2402875"/>
                <ns1:gridCol w="1887875"/>
                <ns1:gridCol w="1244650"/>
              </ns1:tblGrid>
              <ns1:tr h="342425">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latin typeface="BIZ UDPGothic"/>
                          <ns1:ea typeface="BIZ UDPGothic"/>
                          <ns1:cs typeface="BIZ UDPGothic"/>
                          <ns1:sym typeface="BIZ UDPGothic"/>
                        </ns1:rPr>
                        <ns1:t>Product name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latin typeface="BIZ UDPGothic"/>
                          <ns1:ea typeface="BIZ UDPGothic"/>
                          <ns1:cs typeface="BIZ UDPGothic"/>
                          <ns1:sym typeface="BIZ UDPGothic"/>
                        </ns1:rPr>
                        <ns1:t>Content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50" u="none" cap="none" strike="noStrike">
                          <ns1:latin typeface="BIZ UDPGothic"/>
                          <ns1:ea typeface="BIZ UDPGothic"/>
                          <ns1:cs typeface="BIZ UDPGothic"/>
                          <ns1:sym typeface="BIZ UDPGothic"/>
                        </ns1:rPr>
                        <ns1:t>Category</ns1:t>
                      </ns1:r>
                      <ns1:endParaRPr sz="12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latin typeface="BIZ UDPGothic"/>
                          <ns1:ea typeface="BIZ UDPGothic"/>
                          <ns1:cs typeface="BIZ UDPGothic"/>
                          <ns1:sym typeface="BIZ UDPGothic"/>
                        </ns1:rPr>
                        <ns1:t>Amount (¥)</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r>
              <ns1:tr h="39125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Majisemi Club Light (30 participants)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Webinar planning, attracting attendees, and management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Monthly fee</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120,000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42425">
                <ns1:tc gridSpan="2" rowSpan="3">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Majisemi Club Light Plan</ns1:t>
                      </ns1:r>
                      <ns1:endParaRPr sz="15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Attracting 30 attendees,</ns1:t>
                      </ns1:r>
                      <ns1:endParaRPr sz="1400" u="none" cap="none" strike="noStrike"/>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If you attract 10 attendees through the monthly membership and 20 through additional attendance</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rowSpan="3" h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Additional participant slots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200,000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42425">
                <ns1:tc gridSpan="2" vMerge="1"/>
                <ns1:tc hMerge="1"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Consumption tax (10%)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32,000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9775">
                <ns1:tc gridSpan="2" vMerge="1"/>
                <ns1:tc hMerge="1"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Total (including tax)</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352,000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cxnSp>
        <ns0:nvCxnSpPr>
          <ns0:cNvPr id="1073" name="Google Shape;1073;p39"/>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1074" name="Google Shape;1074;p39"/>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1075" name="Google Shape;1075;p39"/>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076" name="Google Shape;1076;p39"/>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Basic Plan</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077" name="Google Shape;1077;p39"/>
          <ns0:cNvSpPr/>
          <ns0:nvPr/>
        </ns0:nvSpPr>
        <ns0:spPr>
          <ns1:xfrm>
            <ns1:off x="5474771" y="227019"/>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Plan details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078" name="Google Shape;1078;p39"/>
          <ns0:cNvSpPr/>
          <ns0:nvPr/>
        </ns0:nvSpPr>
        <ns0:spPr>
          <ns1:xfrm>
            <ns1:off x="7178787" y="226536"/>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Reference plan</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079" name="Google Shape;1079;p39"/>
          <ns0:cNvSpPr/>
          <ns0:nvPr/>
        </ns0:nvSpPr>
        <ns0:spPr>
          <ns1:xfrm>
            <ns1:off x="2856620" y="227019"/>
            <ns1:ext cx="2523300" cy="461100"/>
          </ns1:xfrm>
          <ns1:prstGeom prst="roundRect">
            <ns1:avLst>
              <ns1:gd fmla="val 16667"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Majisemi Club Light</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080" name="Google Shape;1080;p39"/>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081" name="Google Shape;1081;p39"/>
          <ns0:cNvSpPr/>
          <ns0:nvPr/>
        </ns0:nvSpPr>
        <ns0:spPr>
          <ns1:xfrm>
            <ns1:off x="228725" y="4714125"/>
            <ns1:ext cx="3920400" cy="1788300"/>
          </ns1:xfrm>
          <ns1:prstGeom prst="roundRect">
            <ns1:avLst>
              <ns1:gd fmla="val 16667"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700" u="none" cap="none" strike="noStrike">
                <ns1:solidFill>
                  <ns1:schemeClr val="lt1"/>
                </ns1:solidFill>
                <ns1:latin typeface="BIZ UDPGothic"/>
                <ns1:ea typeface="BIZ UDPGothic"/>
                <ns1:cs typeface="BIZ UDPGothic"/>
                <ns1:sym typeface="BIZ UDPGothic"/>
              </ns1:rPr>
              <ns1:t>For those who have challenges in turning post-seminar discussions into business or wish to strengthen their own website content and SEO, please consider our value set plan mentioned later.</ns1:t>
            </ns1:r>
            <ns1:endParaRPr b="0" i="0" sz="1700" u="none" cap="none" strike="noStrike">
              <ns1:solidFill>
                <ns1:schemeClr val="lt1"/>
              </ns1:solidFill>
              <ns1:latin typeface="BIZ UDPGothic"/>
              <ns1:ea typeface="BIZ UDPGothic"/>
              <ns1:cs typeface="BIZ UDPGothic"/>
              <ns1:sym typeface="BIZ UDPGothic"/>
            </ns1:endParaRPr>
          </ns1:p>
        </ns0:txBody>
      </ns0:sp>
      <ns0:sp>
        <ns0:nvSpPr>
          <ns0:cNvPr id="1082" name="Google Shape;1082;p39"/>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83" name="Google Shape;1083;p39"/>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xml><?xml version="1.0" encoding="utf-8"?>
<ns0:sld xmlns:ns0="http://schemas.openxmlformats.org/presentationml/2006/main" xmlns:ns1="http://schemas.openxmlformats.org/drawingml/2006/main">
  <ns0:cSld>
    <ns0:spTree>
      <ns0:nvGrpSpPr>
        <ns0:cNvPr id="132" name="Shape 132"/>
        <ns0:cNvGrpSpPr/>
        <ns0:nvPr/>
      </ns0:nvGrpSpPr>
      <ns0:grpSpPr>
        <ns1:xfrm>
          <ns1:off x="0" y="0"/>
          <ns1:ext cx="0" cy="0"/>
          <ns1:chOff x="0" y="0"/>
          <ns1:chExt cx="0" cy="0"/>
        </ns1:xfrm>
      </ns0:grpSpPr>
      <ns0:cxnSp>
        <ns0:nvCxnSpPr>
          <ns0:cNvPr id="133" name="Google Shape;133;p4"/>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34" name="Google Shape;134;p4"/>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35" name="Google Shape;135;p4"/>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Hearing</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36" name="Google Shape;136;p4"/>
          <ns0:cNvSpPr txBox="1"/>
          <ns0:nvPr/>
        </ns0:nvSpPr>
        <ns0:spPr>
          <ns1:xfrm>
            <ns1:off x="9331961" y="255986"/>
            <ns1:ext cx="2588486"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Issue Identification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37" name="Google Shape;137;p4"/>
          <ns0:cNvSpPr txBox="1"/>
          <ns0:nvPr/>
        </ns0:nvSpPr>
        <ns0:spPr>
          <ns1:xfrm>
            <ns1:off x="525996" y="874427"/>
            <ns1:ext cx="11284500" cy="256989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About the products you want to introduce in the seminar</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・Which products/services?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・Who is the target audience (who do you want to invite to the seminar)?</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・Industry, company size, department, position, etc.</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Majisemi's areas of expertise are "IT departments, DX departments, security departments across all industries, and production/manufacturing departments in factories"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・What are the competing products?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60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・What are the strengths and differentiation points against competing products?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38" name="Google Shape;138;p4"/>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39" name="Google Shape;139;p4"/>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0.xml><?xml version="1.0" encoding="utf-8"?>
<ns0:sld xmlns:ns0="http://schemas.openxmlformats.org/presentationml/2006/main" xmlns:ns1="http://schemas.openxmlformats.org/drawingml/2006/main">
  <ns0:cSld>
    <ns0:spTree>
      <ns0:nvGrpSpPr>
        <ns0:cNvPr id="1087" name="Shape 1087"/>
        <ns0:cNvGrpSpPr/>
        <ns0:nvPr/>
      </ns0:nvGrpSpPr>
      <ns0:grpSpPr>
        <ns1:xfrm>
          <ns1:off x="0" y="0"/>
          <ns1:ext cx="0" cy="0"/>
          <ns1:chOff x="0" y="0"/>
          <ns1:chExt cx="0" cy="0"/>
        </ns1:xfrm>
      </ns0:grpSpPr>
      <ns0:sp>
        <ns0:nvSpPr>
          <ns0:cNvPr id="1088" name="Google Shape;1088;p40"/>
          <ns0:cNvSpPr/>
          <ns0:nvPr/>
        </ns0:nvSpPr>
        <ns0:spPr>
          <ns1:xfrm>
            <ns1:off x="9936816" y="139130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i="0" sz="1000" u="none" cap="none" strike="noStrike">
              <ns1:solidFill>
                <ns1:schemeClr val="lt1"/>
              </ns1:solidFill>
              <ns1:latin typeface="Arial"/>
              <ns1:ea typeface="Arial"/>
              <ns1:cs typeface="Arial"/>
              <ns1:sym typeface="Arial"/>
            </ns1:endParaRPr>
          </ns1:p>
        </ns0:txBody>
      </ns0:sp>
      <ns0:sp>
        <ns0:nvSpPr>
          <ns0:cNvPr id="1089" name="Google Shape;1089;p40"/>
          <ns0:cNvSpPr/>
          <ns0:nvPr/>
        </ns0:nvSpPr>
        <ns0:spPr>
          <ns1:xfrm>
            <ns1:off x="1804159" y="138548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90" name="Google Shape;1090;p40"/>
          <ns0:cNvSpPr txBox="1"/>
          <ns0:nvPr/>
        </ns0:nvSpPr>
        <ns0:spPr>
          <ns1:xfrm>
            <ns1:off x="1800179" y="1389661"/>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Webinar</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Held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91" name="Google Shape;1091;p40"/>
          <ns0:cNvSpPr/>
          <ns0:nvPr/>
        </ns0:nvSpPr>
        <ns0:spPr>
          <ns1:xfrm>
            <ns1:off x="4496634" y="138548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i="0" sz="1000" u="none" cap="none" strike="noStrike">
              <ns1:solidFill>
                <ns1:schemeClr val="lt1"/>
              </ns1:solidFill>
              <ns1:latin typeface="Arial"/>
              <ns1:ea typeface="Arial"/>
              <ns1:cs typeface="Arial"/>
              <ns1:sym typeface="Arial"/>
            </ns1:endParaRPr>
          </ns1:p>
        </ns0:txBody>
      </ns0:sp>
      <ns0:sp>
        <ns0:nvSpPr>
          <ns0:cNvPr id="1092" name="Google Shape;1092;p40"/>
          <ns0:cNvSpPr/>
          <ns0:nvPr/>
        </ns0:nvSpPr>
        <ns0:spPr>
          <ns1:xfrm>
            <ns1:off x="5405415" y="138948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i="0" sz="1000" u="none" cap="none" strike="noStrike">
              <ns1:solidFill>
                <ns1:schemeClr val="lt1"/>
              </ns1:solidFill>
              <ns1:latin typeface="Arial"/>
              <ns1:ea typeface="Arial"/>
              <ns1:cs typeface="Arial"/>
              <ns1:sym typeface="Arial"/>
            </ns1:endParaRPr>
          </ns1:p>
        </ns0:txBody>
      </ns0:sp>
      <ns0:sp>
        <ns0:nvSpPr>
          <ns0:cNvPr id="1093" name="Google Shape;1093;p40"/>
          <ns0:cNvSpPr txBox="1"/>
          <ns0:nvPr/>
        </ns0:nvSpPr>
        <ns0:spPr>
          <ns1:xfrm>
            <ns1:off x="5439647" y="1377434"/>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Webinar</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Held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94" name="Google Shape;1094;p40"/>
          <ns0:cNvSpPr txBox="1"/>
          <ns0:nvPr/>
        </ns0:nvSpPr>
        <ns0:spPr>
          <ns1:xfrm>
            <ns1:off x="4496676" y="1381497"/>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Webinar</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Held</ns1:t>
            </ns1:r>
            <ns1:endParaRPr b="0" i="0" sz="1400" u="none" cap="none" strike="noStrike">
              <ns1:solidFill>
                <ns1:srgbClr val="000000"/>
              </ns1:solidFill>
              <ns1:latin typeface="BIZ UDPGothic"/>
              <ns1:ea typeface="BIZ UDPGothic"/>
              <ns1:cs typeface="BIZ UDPGothic"/>
              <ns1:sym typeface="BIZ UDPGothic"/>
            </ns1:endParaRPr>
          </ns1:p>
        </ns0:txBody>
      </ns0:sp>
      <ns0:graphicFrame>
        <ns0:nvGraphicFramePr>
          <ns0:cNvPr id="1095" name="Google Shape;1095;p40"/>
          <ns0:cNvGraphicFramePr/>
          <ns0:nvPr/>
        </ns0:nvGraphicFramePr>
        <ns0:xfrm>
          <ns1:off x="480825" y="1824195"/>
          <ns1:ext cx="3000000" cy="3000000"/>
        </ns0:xfrm>
        <ns1:graphic>
          <ns1:graphicData uri="http://schemas.openxmlformats.org/drawingml/2006/table">
            <ns1:tbl>
              <ns1:tblPr>
                <ns1:noFill/>
                <ns1:tableStyleId>{3467832D-9DE1-49CC-B827-7DFF1556ED4D}</ns1:tableStyleId>
              </ns1:tblPr>
              <ns1:tblGrid>
                <ns1:gridCol w="1244050"/>
                <ns1:gridCol w="946400"/>
                <ns1:gridCol w="877375"/>
                <ns1:gridCol w="897100"/>
                <ns1:gridCol w="946400"/>
                <ns1:gridCol w="867525"/>
                <ns1:gridCol w="926675"/>
                <ns1:gridCol w="857675"/>
                <ns1:gridCol w="887250"/>
                <ns1:gridCol w="939450"/>
                <ns1:gridCol w="939450"/>
                <ns1:gridCol w="939450"/>
              </ns1:tblGrid>
              <ns1:tr h="338875">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January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February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March</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April</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May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June</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July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August</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September</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October</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November</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r>
              <ns1:tr h="305575">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Additional attendance slots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Beginning of the month</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Remaining Attendance Slots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40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Monthly fee billing</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177800">
                <ns1:tc>
                  <ns1:txBody>
                    <ns1:bodyPr/>
                    <ns1:lstStyle/>
                    <ns1:p>
                      <ns1:pPr indent="0" lvl="0" marL="179999" marR="0" rtl="0" algn="l">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Seminar hosting</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Target capacity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Seminar hosting</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Attraction results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25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48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620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Consumption of attendance slots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End of the month</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Remaining Attendance Slots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40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r>
              <ns1:tr h="177800">
                <ns1:tc>
                  <ns1:txBody>
                    <ns1:bodyPr/>
                    <ns1:lstStyle/>
                    <ns1:p>
                      <ns1:pPr indent="0" lvl="0" marL="179999" marR="0" rtl="0" algn="l">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05575">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Additional participant slots</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33</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Additional participant slots</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billing</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¥330,000</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sp>
        <ns0:nvSpPr>
          <ns0:cNvPr id="1096" name="Google Shape;1096;p40"/>
          <ns0:cNvSpPr/>
          <ns0:nvPr/>
        </ns0:nvSpPr>
        <ns0:spPr>
          <ns1:xfrm>
            <ns1:off x="1719350" y="1807700"/>
            <ns1:ext cx="938400" cy="45753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97" name="Google Shape;1097;p40"/>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1098" name="Google Shape;1098;p40"/>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099" name="Google Shape;1099;p40"/>
          <ns0:cNvSpPr/>
          <ns0:nvPr/>
        </ns0:nvSpPr>
        <ns0:spPr>
          <ns1:xfrm>
            <ns1:off x="5473920" y="227019"/>
            <ns1:ext cx="19299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billing pattern</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100" name="Google Shape;1100;p40"/>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Basic Plan</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101" name="Google Shape;1101;p40"/>
          <ns0:cNvSpPr/>
          <ns0:nvPr/>
        </ns0:nvSpPr>
        <ns0:spPr>
          <ns1:xfrm>
            <ns1:off x="2856620" y="227019"/>
            <ns1:ext cx="2523300" cy="461100"/>
          </ns1:xfrm>
          <ns1:prstGeom prst="roundRect">
            <ns1:avLst>
              <ns1:gd fmla="val 16667"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Majisemi Club Light</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102" name="Google Shape;1102;p40"/>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103" name="Google Shape;1103;p40"/>
          <ns0:cNvSpPr/>
          <ns0:nvPr/>
        </ns0:nvSpPr>
        <ns0:spPr>
          <ns1:xfrm>
            <ns1:off x="4426475" y="1805350"/>
            <ns1:ext cx="938400" cy="45753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1104" name="Google Shape;1104;p40"/>
          <ns0:cNvGrpSpPr/>
          <ns0:nvPr/>
        </ns0:nvGrpSpPr>
        <ns0:grpSpPr>
          <ns1:xfrm>
            <ns1:off x="634256" y="1368535"/>
            <ns1:ext cx="1509300" cy="959400"/>
            <ns1:chOff x="2268840" y="1368535"/>
            <ns1:chExt cx="1509300" cy="959400"/>
          </ns1:xfrm>
        </ns0:grpSpPr>
        <ns0:sp>
          <ns0:nvSpPr>
            <ns0:cNvPr id="1105" name="Google Shape;1105;p40"/>
            <ns0:cNvSpPr/>
            <ns0:nvPr/>
          </ns0:nvSpPr>
          <ns0:spPr>
            <ns1:xfrm>
              <ns1:off x="2268840" y="1368535"/>
              <ns1:ext cx="938400" cy="4818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Add 10 attendees every month</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06" name="Google Shape;1106;p40"/>
            <ns0:cNvCxnSpPr>
              <ns1:stCxn id="1105" idx="3"/>
            </ns0:cNvCxnSpPr>
            <ns0:nvPr/>
          </ns0:nvCxnSpPr>
          <ns0:spPr>
            <ns1:xfrm>
              <ns1:off x="3207240" y="1609435"/>
              <ns1:ext cx="570900" cy="7185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grpSp>
        <ns0:nvGrpSpPr>
          <ns0:cNvPr id="1107" name="Google Shape;1107;p40"/>
          <ns0:cNvGrpSpPr/>
          <ns0:nvPr/>
        </ns0:nvGrpSpPr>
        <ns0:grpSpPr>
          <ns1:xfrm>
            <ns1:off x="2265300" y="3856175"/>
            <ns1:ext cx="1912800" cy="916350"/>
            <ns1:chOff x="3871553" y="1403026"/>
            <ns1:chExt cx="1912800" cy="916350"/>
          </ns1:xfrm>
        </ns0:grpSpPr>
        <ns0:sp>
          <ns0:nvSpPr>
            <ns0:cNvPr id="1108" name="Google Shape;1108;p40"/>
            <ns0:cNvSpPr/>
            <ns0:nvPr/>
          </ns0:nvSpPr>
          <ns0:spPr>
            <ns1:xfrm>
              <ns1:off x="4513553" y="1799476"/>
              <ns1:ext cx="1270800" cy="5199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It's fine to have a seminar with 30 attendees from the first month</ns1:t>
              </ns1:r>
              <ns1:endParaRPr b="0" i="0" sz="1100" u="none" cap="none" strike="noStrike">
                <ns1:solidFill>
                  <ns1:srgbClr val="FF0066"/>
                </ns1:solidFill>
                <ns1:latin typeface="BIZ UDPGothic"/>
                <ns1:ea typeface="BIZ UDPGothic"/>
                <ns1:cs typeface="BIZ UDPGothic"/>
                <ns1:sym typeface="BIZ UDPGothic"/>
              </ns1:endParaRPr>
            </ns1:p>
          </ns0:txBody>
        </ns0:sp>
        <ns0:cxnSp>
          <ns0:nvCxnSpPr>
            <ns0:cNvPr id="1109" name="Google Shape;1109;p40"/>
            <ns0:cNvCxnSpPr>
              <ns1:stCxn id="1108" idx="1"/>
            </ns0:cNvCxnSpPr>
            <ns0:nvPr/>
          </ns0:nvCxnSpPr>
          <ns0:spPr>
            <ns1:xfrm rot="10800000">
              <ns1:off x="3871553" y="1403026"/>
              <ns1:ext cx="642000" cy="6564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grpSp>
        <ns0:nvGrpSpPr>
          <ns0:cNvPr id="1110" name="Google Shape;1110;p40"/>
          <ns0:cNvGrpSpPr/>
          <ns0:nvPr/>
        </ns0:nvGrpSpPr>
        <ns0:grpSpPr>
          <ns1:xfrm>
            <ns1:off x="3053840" y="3376334"/>
            <ns1:ext cx="1843800" cy="708300"/>
            <ns1:chOff x="2115114" y="1368535"/>
            <ns1:chExt cx="1843800" cy="708300"/>
          </ns1:xfrm>
        </ns0:grpSpPr>
        <ns0:sp>
          <ns0:nvSpPr>
            <ns0:cNvPr id="1111" name="Google Shape;1111;p40"/>
            <ns0:cNvSpPr/>
            <ns0:nvPr/>
          </ns0:nvSpPr>
          <ns0:spPr>
            <ns1:xfrm>
              <ns1:off x="2115114" y="1368535"/>
              <ns1:ext cx="1092000" cy="7083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The target capacity is 30 or more attendees</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12" name="Google Shape;1112;p40"/>
            <ns0:cNvCxnSpPr>
              <ns1:stCxn id="1111" idx="3"/>
            </ns0:cNvCxnSpPr>
            <ns0:nvPr/>
          </ns0:nvCxnSpPr>
          <ns0:spPr>
            <ns1:xfrm flipH="1" rot="10800000">
              <ns1:off x="3207114" y="1701385"/>
              <ns1:ext cx="751800" cy="213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sp>
        <ns0:nvSpPr>
          <ns0:cNvPr id="1113" name="Google Shape;1113;p40"/>
          <ns0:cNvSpPr/>
          <ns0:nvPr/>
        </ns0:nvSpPr>
        <ns0:spPr>
          <ns1:xfrm>
            <ns1:off x="5864149" y="2446410"/>
            <ns1:ext cx="362700" cy="365100"/>
          </ns1:xfrm>
          <ns1:prstGeom prst="ellipse">
            <ns1:avLst/>
          </ns1:prstGeom>
          <ns1:noFill/>
          <ns1:ln cap="flat" cmpd="sng" w="25400">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1114" name="Google Shape;1114;p40"/>
          <ns0:cNvGrpSpPr/>
          <ns0:nvPr/>
        </ns0:nvGrpSpPr>
        <ns0:grpSpPr>
          <ns1:xfrm>
            <ns1:off x="3449632" y="5131625"/>
            <ns1:ext cx="1637645" cy="1354350"/>
            <ns1:chOff x="2010859" y="955535"/>
            <ns1:chExt cx="1600200" cy="1354350"/>
          </ns1:xfrm>
        </ns0:grpSpPr>
        <ns0:sp>
          <ns0:nvSpPr>
            <ns0:cNvPr id="1115" name="Google Shape;1115;p40"/>
            <ns0:cNvSpPr/>
            <ns0:nvPr/>
          </ns0:nvSpPr>
          <ns0:spPr>
            <ns1:xfrm>
              <ns1:off x="2010859" y="1601585"/>
              <ns1:ext cx="1196400" cy="7083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carry over any shortfall to the next month</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16" name="Google Shape;1116;p40"/>
            <ns0:cNvCxnSpPr>
              <ns1:stCxn id="1115" idx="3"/>
            </ns0:cNvCxnSpPr>
            <ns0:nvPr/>
          </ns0:nvCxnSpPr>
          <ns0:spPr>
            <ns1:xfrm flipH="1" rot="10800000">
              <ns1:off x="3207259" y="955535"/>
              <ns1:ext cx="403800" cy="10002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sp>
        <ns0:nvSpPr>
          <ns0:cNvPr id="1117" name="Google Shape;1117;p40"/>
          <ns0:cNvSpPr/>
          <ns0:nvPr/>
        </ns0:nvSpPr>
        <ns0:spPr>
          <ns1:xfrm>
            <ns1:off x="5854316" y="5626254"/>
            <ns1:ext cx="362700" cy="365100"/>
          </ns1:xfrm>
          <ns1:prstGeom prst="ellipse">
            <ns1:avLst/>
          </ns1:prstGeom>
          <ns1:noFill/>
          <ns1:ln cap="flat" cmpd="sng" w="25400">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1118" name="Google Shape;1118;p40"/>
          <ns0:cNvSpPr/>
          <ns0:nvPr/>
        </ns0:nvSpPr>
        <ns0:spPr>
          <ns1:xfrm>
            <ns1:off x="6386263" y="1341417"/>
            <ns1:ext cx="3456300" cy="4356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seminars can be held anytime (or not at all)</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(The target capacity is 30 or more attendees, and 10 or more for replays)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19" name="Google Shape;1119;p40"/>
          <ns0:cNvSpPr/>
          <ns0:nvPr/>
        </ns0:nvSpPr>
        <ns0:spPr>
          <ns1:xfrm>
            <ns1:off x="5340800" y="1805975"/>
            <ns1:ext cx="938400" cy="45753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20" name="Google Shape;1120;p40"/>
          <ns0:cNvSpPr/>
          <ns0:nvPr/>
        </ns0:nvSpPr>
        <ns0:spPr>
          <ns1:xfrm>
            <ns1:off x="5075850" y="4916850"/>
            <ns1:ext cx="362700" cy="365100"/>
          </ns1:xfrm>
          <ns1:prstGeom prst="ellipse">
            <ns1:avLst/>
          </ns1:prstGeom>
          <ns1:noFill/>
          <ns1:ln cap="flat" cmpd="sng" w="25400">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1121" name="Google Shape;1121;p40"/>
          <ns0:cNvGrpSpPr/>
          <ns0:nvPr/>
        </ns0:nvGrpSpPr>
        <ns0:grpSpPr>
          <ns1:xfrm>
            <ns1:off x="6079178" y="3780060"/>
            <ns1:ext cx="2168400" cy="639000"/>
            <ns1:chOff x="1449413" y="1368535"/>
            <ns1:chExt cx="2168400" cy="639000"/>
          </ns1:xfrm>
        </ns0:grpSpPr>
        <ns0:sp>
          <ns0:nvSpPr>
            <ns0:cNvPr id="1122" name="Google Shape;1122;p40"/>
            <ns0:cNvSpPr/>
            <ns0:nvPr/>
          </ns0:nvSpPr>
          <ns0:spPr>
            <ns1:xfrm>
              <ns1:off x="2115113" y="1368535"/>
              <ns1:ext cx="1502700" cy="6390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Holding events with 50, 100 attendees, etc. is also acceptable</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23" name="Google Shape;1123;p40"/>
            <ns0:cNvCxnSpPr>
              <ns1:stCxn id="1122" idx="1"/>
            </ns0:cNvCxnSpPr>
            <ns0:nvPr/>
          </ns0:nvCxnSpPr>
          <ns0:spPr>
            <ns1:xfrm rot="10800000">
              <ns1:off x="1449413" y="1440235"/>
              <ns1:ext cx="665700" cy="2478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cxnSp>
        <ns0:nvCxnSpPr>
          <ns0:cNvPr id="1124" name="Google Shape;1124;p40"/>
          <ns0:cNvCxnSpPr>
            <ns1:stCxn id="1120" idx="6"/>
            <ns1:endCxn id="1113" idx="2"/>
          </ns0:cNvCxnSpPr>
          <ns0:nvPr/>
        </ns0:nvCxnSpPr>
        <ns0:spPr>
          <ns1:xfrm flipH="1" rot="10800000">
            <ns1:off x="5438550" y="2628900"/>
            <ns1:ext cx="425700" cy="2470500"/>
          </ns1:xfrm>
          <ns1:prstGeom prst="curvedConnector3">
            <ns1:avLst>
              <ns1:gd fmla="val 49988" name="adj1"/>
            </ns1:avLst>
          </ns1:prstGeom>
          <ns1:noFill/>
          <ns1:ln cap="flat" cmpd="sng" w="25400">
            <ns1:solidFill>
              <ns1:srgbClr val="FF0066"/>
            </ns1:solidFill>
            <ns1:prstDash val="solid"/>
            <ns1:round/>
            <ns1:headEnd len="sm" w="sm" type="none"/>
            <ns1:tailEnd len="lg" w="lg" type="stealth"/>
          </ns1:ln>
        </ns0:spPr>
      </ns0:cxnSp>
      <ns0:grpSp>
        <ns0:nvGrpSpPr>
          <ns0:cNvPr id="1125" name="Google Shape;1125;p40"/>
          <ns0:cNvGrpSpPr/>
          <ns0:nvPr/>
        </ns0:nvGrpSpPr>
        <ns0:grpSpPr>
          <ns1:xfrm>
            <ns1:off x="6182215" y="5762317"/>
            <ns1:ext cx="2637900" cy="580027"/>
            <ns1:chOff x="1695559" y="1368535"/>
            <ns1:chExt cx="2637900" cy="708300"/>
          </ns1:xfrm>
        </ns0:grpSpPr>
        <ns0:sp>
          <ns0:nvSpPr>
            <ns0:cNvPr id="1126" name="Google Shape;1126;p40"/>
            <ns0:cNvSpPr/>
            <ns0:nvPr/>
          </ns0:nvSpPr>
          <ns0:spPr>
            <ns1:xfrm>
              <ns1:off x="2010859" y="1368535"/>
              <ns1:ext cx="2322600" cy="7083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Shortfalls will be billed at ¥10,000 each</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There will be no more attendees than the target capacity</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27" name="Google Shape;1127;p40"/>
            <ns0:cNvCxnSpPr>
              <ns1:stCxn id="1126" idx="1"/>
            </ns0:cNvCxnSpPr>
            <ns0:nvPr/>
          </ns0:nvCxnSpPr>
          <ns0:spPr>
            <ns1:xfrm rot="10800000">
              <ns1:off x="1695559" y="1424485"/>
              <ns1:ext cx="315300" cy="2982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sp>
        <ns0:nvSpPr>
          <ns0:cNvPr id="1128" name="Google Shape;1128;p40"/>
          <ns0:cNvSpPr txBox="1"/>
          <ns0:nvPr/>
        </ns0:nvSpPr>
        <ns0:spPr>
          <ns1:xfrm>
            <ns1:off x="9954823" y="1361221"/>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Webinar</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Held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29" name="Google Shape;1129;p40"/>
          <ns0:cNvSpPr/>
          <ns0:nvPr/>
        </ns0:nvSpPr>
        <ns0:spPr>
          <ns1:xfrm>
            <ns1:off x="9849725" y="1781700"/>
            <ns1:ext cx="938400" cy="46176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30" name="Google Shape;1130;p40"/>
          <ns0:cNvSpPr txBox="1"/>
          <ns0:nvPr/>
        </ns0:nvSpPr>
        <ns0:spPr>
          <ns1:xfrm>
            <ns1:off x="292432" y="831765"/>
            <ns1:ext cx="8505600" cy="4611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chemeClr val="accent4"/>
              </ns1:buClr>
              <ns1:buSzPts val="1900"/>
              <ns1:buFont typeface="Arial"/>
              <ns1:buNone/>
            </ns1:pPr>
            <ns1:r>
              <ns1:rPr b="0" i="0" lang="ja-JP" sz="2800" u="none" cap="none" strike="noStrike">
                <ns1:solidFill>
                  <ns1:schemeClr val="accent4"/>
                </ns1:solidFill>
                <ns1:latin typeface="BIZ UDPGothic"/>
                <ns1:ea typeface="BIZ UDPGothic"/>
                <ns1:cs typeface="BIZ UDPGothic"/>
                <ns1:sym typeface="BIZ UDPGothic"/>
              </ns1:rPr>
              <ns1:t>Example of hosting a webinar and billing with Majisemi Club</ns1:t>
            </ns1:r>
            <ns1:endParaRPr b="0" i="0" sz="2800" u="none" cap="none" strike="noStrike">
              <ns1:solidFill>
                <ns1:srgbClr val="000000"/>
              </ns1:solidFill>
              <ns1:latin typeface="BIZ UDPGothic"/>
              <ns1:ea typeface="BIZ UDPGothic"/>
              <ns1:cs typeface="BIZ UDPGothic"/>
              <ns1:sym typeface="BIZ UDPGothic"/>
            </ns1:endParaRPr>
          </ns1:p>
        </ns0:txBody>
      </ns0:sp>
      <ns0:sp>
        <ns0:nvSpPr>
          <ns0:cNvPr id="1131" name="Google Shape;1131;p40"/>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32" name="Google Shape;1132;p40"/>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1.xml><?xml version="1.0" encoding="utf-8"?>
<ns0:sld xmlns:ns0="http://schemas.openxmlformats.org/presentationml/2006/main" xmlns:ns1="http://schemas.openxmlformats.org/drawingml/2006/main" xmlns:ns2="http://schemas.openxmlformats.org/officeDocument/2006/relationships">
  <ns0:cSld>
    <ns0:spTree>
      <ns0:nvGrpSpPr>
        <ns0:cNvPr id="1136" name="Shape 1136"/>
        <ns0:cNvGrpSpPr/>
        <ns0:nvPr/>
      </ns0:nvGrpSpPr>
      <ns0:grpSpPr>
        <ns1:xfrm>
          <ns1:off x="0" y="0"/>
          <ns1:ext cx="0" cy="0"/>
          <ns1:chOff x="0" y="0"/>
          <ns1:chExt cx="0" cy="0"/>
        </ns1:xfrm>
      </ns0:grpSpPr>
      <ns0:sp>
        <ns0:nvSpPr>
          <ns0:cNvPr id="1137" name="Google Shape;1137;p41"/>
          <ns0:cNvSpPr/>
          <ns0:nvPr/>
        </ns0:nvSpPr>
        <ns0:spPr>
          <ns1:xfrm rot="-5400000">
            <ns1:off x="704215" y="514095"/>
            <ns1:ext cx="3440100" cy="4374600"/>
          </ns1:xfrm>
          <ns1:prstGeom prst="round2SameRect">
            <ns1:avLst>
              <ns1:gd fmla="val 3710" name="adj1"/>
              <ns1:gd fmla="val 0" name="adj2"/>
            </ns1:avLst>
          </ns1:prstGeom>
          <ns1:solidFill>
            <ns1:srgbClr val="FFEFF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t/>
            </ns1:r>
            <ns1:endParaRPr b="0" i="0" sz="700" u="none" cap="none" strike="noStrike">
              <ns1:solidFill>
                <ns1:schemeClr val="accent4"/>
              </ns1:solidFill>
              <ns1:latin typeface="Arial"/>
              <ns1:ea typeface="Arial"/>
              <ns1:cs typeface="Arial"/>
              <ns1:sym typeface="Arial"/>
            </ns1:endParaRPr>
          </ns1:p>
        </ns0:txBody>
      </ns0:sp>
      <ns0:pic>
        <ns0:nvPicPr>
          <ns0:cNvPr descr="図形, 背景パターン&#10;&#10;自動的に生成された説明" id="1138" name="Google Shape;1138;p41"/>
          <ns0:cNvPicPr preferRelativeResize="0"/>
          <ns0:nvPr/>
        </ns0:nvPicPr>
        <ns0:blipFill rotWithShape="1">
          <ns1:blip ns2:embed="rId3">
            <ns1:alphaModFix/>
          </ns1:blip>
          <ns1:srcRect b="0" l="0" r="0" t="0"/>
          <ns1:stretch/>
        </ns0:blipFill>
        <ns0:spPr>
          <ns1:xfrm>
            <ns1:off x="618715" y="4493312"/>
            <ns1:ext cx="3416595" cy="2181623"/>
          </ns1:xfrm>
          <ns1:prstGeom prst="rect">
            <ns1:avLst/>
          </ns1:prstGeom>
          <ns1:noFill/>
          <ns1:ln>
            <ns1:noFill/>
          </ns1:ln>
        </ns0:spPr>
      </ns0:pic>
      <ns0:sp>
        <ns0:nvSpPr>
          <ns0:cNvPr id="1139" name="Google Shape;1139;p41"/>
          <ns0:cNvSpPr/>
          <ns0:nvPr/>
        </ns0:nvSpPr>
        <ns0:spPr>
          <ns1:xfrm>
            <ns1:off x="221197" y="988391"/>
            <ns1:ext cx="11729100" cy="3440100"/>
          </ns1:xfrm>
          <ns1:prstGeom prst="roundRect">
            <ns1:avLst>
              <ns1:gd fmla="val 3256" name="adj"/>
            </ns1:avLst>
          </ns1:prstGeom>
          <ns1:noFill/>
          <ns1:ln cap="flat" cmpd="sng" w="12700">
            <ns1:solidFill>
              <ns1:srgbClr val="163F9B"/>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40" name="Google Shape;1140;p41"/>
          <ns0:cNvSpPr txBox="1"/>
          <ns0:nvPr/>
        </ns0:nvSpPr>
        <ns0:spPr>
          <ns1:xfrm>
            <ns1:off x="4742732" y="2660598"/>
            <ns1:ext cx="7327800" cy="18090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※To accurately track the number of attendees, we will prepare the registration page and provide the list to your company.</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※We will stop accepting applications once the capacity is reached.</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*For privacy reasons, the list will be delivered directly to the seminar organizer.</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Not only participants but also absentees (pre-cancellations, same-day cancellations) are counted in the number of attendees.</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※The contract is automatically renewed every 3 months and will continue similarly thereafter.</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In case of withdrawal, unused promotion slots cannot be refunded. Additionally, you cannot rejoin Majisemi Club for one year after withdrawal.</ns1:t>
            </ns1:r>
            <ns1:endParaRPr b="0" i="0" sz="1400" u="none" cap="none" strike="noStrike">
              <ns1:solidFill>
                <ns1:srgbClr val="000000"/>
              </ns1:solidFill>
              <ns1:latin typeface="Arial"/>
              <ns1:ea typeface="Arial"/>
              <ns1:cs typeface="Arial"/>
              <ns1:sym typeface="Arial"/>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※Please notify us via email by the end of the month prior to the month of withdrawal if you wish to withdraw.</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※We may not be able to offer guarantees related to business discussions.</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Benefits are subject to change.</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141" name="Google Shape;1141;p41"/>
          <ns0:cNvSpPr txBox="1"/>
          <ns0:nvPr/>
        </ns0:nvSpPr>
        <ns0:spPr>
          <ns1:xfrm>
            <ns1:off x="4765183" y="1190514"/>
            <ns1:ext cx="7327800" cy="1440900"/>
          </ns1:xfrm>
          <ns1:prstGeom prst="rect">
            <ns1:avLst/>
          </ns1:prstGeom>
          <ns1:noFill/>
          <ns1:ln>
            <ns1:noFill/>
          </ns1:ln>
        </ns0:spPr>
        <ns0:txBody>
          <ns1:bodyPr anchorCtr="0" anchor="t" bIns="45700" lIns="91425" spcFirstLastPara="1" rIns="91425" wrap="square" tIns="45700">
            <ns1:noAutofit/>
          </ns1:bodyPr>
          <ns1:lstStyle/>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This is an automatically renewed plan every 3 months. It guarantees 30 attendees and 3 business meetings (appointments).</ns1:t>
            </ns1:r>
            <ns1:endParaRPr b="0" i="0" sz="13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Our company will handle everything from planning the seminar content, attracting attendees, managing the day, to sending materials to attendees on the day.</ns1:t>
            </ns1:r>
            <ns1:endParaRPr b="0" i="0" sz="13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Majifolo is included in the fee.</ns1:t>
            </ns1:r>
            <ns1:endParaRPr b="0" i="0" sz="13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If the initial seminar does not meet 30 attendees or 3 appointments, it will either be carried over to that quarter or the next quarter,</ns1:t>
            </ns1:r>
            <ns1:endParaRPr b="0" i="0" sz="13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300"/>
              <ns1:buFont typeface="Arial"/>
              <ns1:buNone/>
            </ns1:pPr>
            <ns1:r>
              <ns1:rPr b="0" i="0" lang="ja-JP" sz="1300" u="none" cap="none" strike="noStrike">
                <ns1:solidFill>
                  <ns1:schemeClr val="accent4"/>
                </ns1:solidFill>
                <ns1:latin typeface="BIZ UDPGothic"/>
                <ns1:ea typeface="BIZ UDPGothic"/>
                <ns1:cs typeface="BIZ UDPGothic"/>
                <ns1:sym typeface="BIZ UDPGothic"/>
              </ns1:rPr>
              <ns1:t>　　or we will hold an additional seminar. (The basic goal is to achieve this in the initial seminar)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42" name="Google Shape;1142;p41"/>
          <ns0:cNvSpPr txBox="1"/>
          <ns0:nvPr/>
        </ns0:nvSpPr>
        <ns0:spPr>
          <ns1:xfrm>
            <ns1:off x="357465" y="1080289"/>
            <ns1:ext cx="4222200" cy="2989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5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¥600,000 every 3 mon</ns1:t>
            </ns1:r>
            <ns1:r>
              <ns1:rPr b="1" i="0" lang="ja-JP" sz="800" u="none" cap="none" strike="noStrike">
                <ns1:solidFill>
                  <ns1:schemeClr val="accent4"/>
                </ns1:solidFill>
                <ns1:latin typeface="BIZ UDPGothic"/>
                <ns1:ea typeface="BIZ UDPGothic"/>
                <ns1:cs typeface="BIZ UDPGothic"/>
                <ns1:sym typeface="BIZ UDPGothic"/>
              </ns1:rPr>
              <ns1:t>ths (excluding tax)</ns1:t>
            </ns1:r>
            <ns1:endParaRPr b="1" i="0" sz="9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Automatically renewed contract every 3 months</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Guarantees 30 attendees and 3 business meetings every 3 months</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Majifolo is provided free of charge</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If unmet, the unmet portion will be carried over to the next seminar</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If more than 31 additional people are hosted, the registration fee is 13,500 JPY per person</ns1:t>
            </ns1:r>
            <ns1:endParaRPr b="0" i="0" sz="11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rgbClr val="FF0000"/>
                </ns1:solidFill>
                <ns1:latin typeface="BIZ UDPGothic"/>
                <ns1:ea typeface="BIZ UDPGothic"/>
                <ns1:cs typeface="BIZ UDPGothic"/>
                <ns1:sym typeface="BIZ UDPGothic"/>
              </ns1:rPr>
              <ns1:t>If someone who has registered for at least one of the last three seminars you hosted (subject to charges) registers again for the current seminar, that seminar will not be subject to charges (fan development).</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Other benefits include providing leads from those who download publicly available presentation materials, a branding dashboard, and a trend analysis tool.</ns1:t>
            </ns1:r>
            <ns1:endParaRPr b="0" i="0" sz="1400" u="none" cap="none" strike="noStrike">
              <ns1:solidFill>
                <ns1:srgbClr val="000000"/>
              </ns1:solidFill>
              <ns1:latin typeface="Arial"/>
              <ns1:ea typeface="Arial"/>
              <ns1:cs typeface="Arial"/>
              <ns1:sym typeface="Arial"/>
            </ns1:endParaRPr>
          </ns1:p>
          <ns1:p>
            <ns1:pPr indent="-101600" lvl="0" marL="171450" marR="0" rtl="0" algn="l">
              <ns1:lnSpc>
                <ns1:spcPct val="120000"/>
              </ns1:lnSpc>
              <ns1:spcBef>
                <ns1:spcPts val="0"/>
              </ns1:spcBef>
              <ns1:spcAft>
                <ns1:spcPts val="0"/>
              </ns1:spcAft>
              <ns1:buClr>
                <ns1:srgbClr val="FF0000"/>
              </ns1:buClr>
              <ns1:buSzPts val="1100"/>
              <ns1:buFont typeface="BIZ UDPGothic"/>
              <ns1:buNone/>
            </ns1:pPr>
            <ns1:r>
              <ns1:t/>
            </ns1:r>
            <ns1:endParaRPr b="0" i="0" sz="1100" u="none" cap="none" strike="noStrike">
              <ns1:solidFill>
                <ns1:srgbClr val="FF0000"/>
              </ns1:solidFill>
              <ns1:latin typeface="BIZ UDPGothic"/>
              <ns1:ea typeface="BIZ UDPGothic"/>
              <ns1:cs typeface="BIZ UDPGothic"/>
              <ns1:sym typeface="BIZ UDPGothic"/>
            </ns1:endParaRPr>
          </ns1:p>
        </ns0:txBody>
      </ns0:sp>
      <ns0:graphicFrame>
        <ns0:nvGraphicFramePr>
          <ns0:cNvPr id="1143" name="Google Shape;1143;p41"/>
          <ns0:cNvGraphicFramePr/>
          <ns0:nvPr/>
        </ns0:nvGraphicFramePr>
        <ns0:xfrm>
          <ns1:off x="4691066" y="4542515"/>
          <ns1:ext cx="3000000" cy="3000000"/>
        </ns0:xfrm>
        <ns1:graphic>
          <ns1:graphicData uri="http://schemas.openxmlformats.org/drawingml/2006/table">
            <ns1:tbl>
              <ns1:tblPr>
                <ns1:noFill/>
                <ns1:tableStyleId>{3467832D-9DE1-49CC-B827-7DFF1556ED4D}</ns1:tableStyleId>
              </ns1:tblPr>
              <ns1:tblGrid>
                <ns1:gridCol w="1844075"/>
                <ns1:gridCol w="2317650"/>
                <ns1:gridCol w="590300"/>
                <ns1:gridCol w="1230625"/>
                <ns1:gridCol w="1200500"/>
              </ns1:tblGrid>
              <ns1:tr h="28225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Product name</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Content</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Quantity</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Unit price (¥)</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Amount (¥)</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r>
              <ns1:tr h="32250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Majisemi Club event (30 participants)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Webinar planning, attracting attendees, and management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7150">
                <ns1:tc row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Majifolo (30 participants)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chemeClr val="accent4"/>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Appointment setting via phone and email for participants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30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3,500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105,000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62175">
                <ns1:tc vMerge="1"/>
                <ns1:tc>
                  <ns1:txBody>
                    <ns1:bodyPr/>
                    <ns1:lstStyle/>
                    <ns1:p>
                      <ns1:pPr indent="0" lvl="0" marL="0" marR="0" rtl="0" algn="ctr">
                        <ns1:lnSpc>
                          <ns1:spcPct val="100000"/>
                        </ns1:lnSpc>
                        <ns1:spcBef>
                          <ns1:spcPts val="0"/>
                        </ns1:spcBef>
                        <ns1:spcAft>
                          <ns1:spcPts val="0"/>
                        </ns1:spcAft>
                        <ns1:buClr>
                          <ns1:srgbClr val="FF505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With Majisemi Club's guaranteed business discussion, all cases are free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30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-3,500</ns1:t>
                      </ns1:r>
                      <ns1:endParaRPr sz="1000" u="none" cap="none" strike="noStrike">
                        <ns1:solidFill>
                          <ns1:srgbClr val="FF5050"/>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-105,000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82250">
                <ns1:tc gridSpan="2" rowSpan="3">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Majisemi Club Guaranteed Business Discussion Plan</ns1:t>
                      </ns1:r>
                      <ns1:endParaRPr sz="15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Reference plan for 30 participants</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rowSpan="3" h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Subtotal</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82250">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Consumption tax (10%)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02650">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Total (including tax)</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660,000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bl>
          </ns1:graphicData>
        </ns1:graphic>
      </ns0:graphicFrame>
      <ns0:sp>
        <ns0:nvSpPr>
          <ns0:cNvPr id="1144" name="Google Shape;1144;p41"/>
          <ns0:cNvSpPr txBox="1"/>
          <ns0:nvPr/>
        </ns0:nvSpPr>
        <ns0:spPr>
          <ns1:xfrm>
            <ns1:off x="274431" y="5194819"/>
            <ns1:ext cx="4080000" cy="5862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32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Guaranteed customer acquisition and business discussions!</ns1:t>
            </ns1:r>
            <ns1:endParaRPr b="1" i="0" sz="2800" u="none" cap="none" strike="noStrike">
              <ns1:solidFill>
                <ns1:schemeClr val="accent4"/>
              </ns1:solidFill>
              <ns1:latin typeface="BIZ UDPGothic"/>
              <ns1:ea typeface="BIZ UDPGothic"/>
              <ns1:cs typeface="BIZ UDPGothic"/>
              <ns1:sym typeface="BIZ UDPGothic"/>
            </ns1:endParaRPr>
          </ns1:p>
        </ns0:txBody>
      </ns0:sp>
      <ns0:cxnSp>
        <ns0:nvCxnSpPr>
          <ns0:cNvPr id="1145" name="Google Shape;1145;p41"/>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1146" name="Google Shape;1146;p41"/>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1147" name="Google Shape;1147;p41"/>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48" name="Google Shape;1148;p41"/>
          <ns0:cNvSpPr txBox="1"/>
          <ns0:nvPr>
            <ns0:ph idx="12" type="sldNum"/>
          </ns0:nvPr>
        </ns0:nvSpPr>
        <ns0:spPr>
          <ns1:xfrm>
            <ns1:off x="9448800" y="6492875"/>
            <ns1:ext cx="27432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ns1:t>‹#›</ns1:t>
            </ns1:fld>
            <ns1:endParaRPr/>
          </ns1:p>
        </ns0:txBody>
      </ns0:sp>
      <ns0:sp>
        <ns0:nvSpPr>
          <ns0:cNvPr id="1149" name="Google Shape;1149;p41"/>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Basic Plan</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150" name="Google Shape;1150;p41"/>
          <ns0:cNvSpPr/>
          <ns0:nvPr/>
        </ns0:nvSpPr>
        <ns0:spPr>
          <ns1:xfrm>
            <ns1:off x="5796107" y="227019"/>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Plan details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151" name="Google Shape;1151;p41"/>
          <ns0:cNvSpPr/>
          <ns0:nvPr/>
        </ns0:nvSpPr>
        <ns0:spPr>
          <ns1:xfrm>
            <ns1:off x="7500123" y="226536"/>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Reference plan</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152" name="Google Shape;1152;p41"/>
          <ns0:cNvSpPr/>
          <ns0:nvPr/>
        </ns0:nvSpPr>
        <ns0:spPr>
          <ns1:xfrm>
            <ns1:off x="2856621" y="227019"/>
            <ns1:ext cx="2856900" cy="461100"/>
          </ns1:xfrm>
          <ns1:prstGeom prst="roundRect">
            <ns1:avLst>
              <ns1:gd fmla="val 16667" name="adj"/>
            </ns1:avLst>
          </ns1:prstGeom>
          <ns1:solidFill>
            <ns1:srgbClr val="7030A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Majisemi Club Business Negotiation Guarantee</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153" name="Google Shape;1153;p41"/>
          <ns0:cNvSpPr txBox="1"/>
          <ns0:nvPr/>
        </ns0:nvSpPr>
        <ns0:spPr>
          <ns1:xfrm>
            <ns1:off x="3964875" y="6479600"/>
            <ns1:ext cx="44937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rgbClr val="D8D8D8"/>
                </ns1:solidFill>
                <ns1:latin typeface="Arial"/>
                <ns1:ea typeface="Arial"/>
                <ns1:cs typeface="Arial"/>
                <ns1:sym typeface="Arial"/>
              </ns1:rPr>
              <ns1:t>©2018-2023 MAJISEMI Inc.</ns1:t>
            </ns1:r>
            <ns1:endParaRPr b="0" i="0" sz="1000" u="none" cap="none" strike="noStrike">
              <ns1:solidFill>
                <ns1:srgbClr val="D8D8D8"/>
              </ns1:solidFill>
              <ns1:latin typeface="Arial"/>
              <ns1:ea typeface="Arial"/>
              <ns1:cs typeface="Arial"/>
              <ns1:sym typeface="Arial"/>
            </ns1:endParaRPr>
          </ns1:p>
        </ns0:txBody>
      </ns0:sp>
      <ns0:sp>
        <ns0:nvSpPr>
          <ns0:cNvPr id="1154" name="Google Shape;1154;p41"/>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200" u="none" cap="none" strike="noStrike">
              <ns1:solidFill>
                <ns1:schemeClr val="accent4"/>
              </ns1:solidFill>
              <ns1:latin typeface="BIZ UDPGothic"/>
              <ns1:ea typeface="BIZ UDPGothic"/>
              <ns1:cs typeface="BIZ UDPGothic"/>
              <ns1:sym typeface="BIZ UDPGothic"/>
            </ns1:endParaRPr>
          </ns1:p>
        </ns0:txBody>
      </ns0:sp>
    </ns0:spTree>
  </ns0:cSld>
  <ns0:clrMapOvr>
    <ns1:masterClrMapping/>
  </ns0:clrMapOvr>
</ns0:sld>
</file>

<file path=ppt/slides/slide42.xml><?xml version="1.0" encoding="utf-8"?>
<ns0:sld xmlns:ns0="http://schemas.openxmlformats.org/presentationml/2006/main" xmlns:ns1="http://schemas.openxmlformats.org/drawingml/2006/main">
  <ns0:cSld>
    <ns0:spTree>
      <ns0:nvGrpSpPr>
        <ns0:cNvPr id="1158" name="Shape 1158"/>
        <ns0:cNvGrpSpPr/>
        <ns0:nvPr/>
      </ns0:nvGrpSpPr>
      <ns0:grpSpPr>
        <ns1:xfrm>
          <ns1:off x="0" y="0"/>
          <ns1:ext cx="0" cy="0"/>
          <ns1:chOff x="0" y="0"/>
          <ns1:chExt cx="0" cy="0"/>
        </ns1:xfrm>
      </ns0:grpSpPr>
      <ns0:sp>
        <ns0:nvSpPr>
          <ns0:cNvPr id="1159" name="Google Shape;1159;p42"/>
          <ns0:cNvSpPr/>
          <ns0:nvPr/>
        </ns0:nvSpPr>
        <ns0:spPr>
          <ns1:xfrm>
            <ns1:off x="4704722" y="924664"/>
            <ns1:ext cx="3391313" cy="432000"/>
          </ns1:xfrm>
          <ns1:prstGeom prst="rect">
            <ns1:avLst/>
          </ns1:prstGeom>
          <ns1:solidFill>
            <ns1:srgbClr val="FF0066"/>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600" u="none" cap="none" strike="noStrike">
                <ns1:solidFill>
                  <ns1:schemeClr val="lt1"/>
                </ns1:solidFill>
                <ns1:latin typeface="BIZ UDPGothic"/>
                <ns1:ea typeface="BIZ UDPGothic"/>
                <ns1:cs typeface="BIZ UDPGothic"/>
                <ns1:sym typeface="BIZ UDPGothic"/>
              </ns1:rPr>
              <ns1:t>Recommended</ns1:t>
            </ns1:r>
            <ns1:endParaRPr b="0" i="0" sz="1600" u="none" cap="none" strike="noStrike">
              <ns1:solidFill>
                <ns1:srgbClr val="000000"/>
              </ns1:solidFill>
              <ns1:latin typeface="BIZ UDPGothic"/>
              <ns1:ea typeface="BIZ UDPGothic"/>
              <ns1:cs typeface="BIZ UDPGothic"/>
              <ns1:sym typeface="BIZ UDPGothic"/>
            </ns1:endParaRPr>
          </ns1:p>
        </ns0:txBody>
      </ns0:sp>
      <ns0:graphicFrame>
        <ns0:nvGraphicFramePr>
          <ns0:cNvPr id="1160" name="Google Shape;1160;p42"/>
          <ns0:cNvGraphicFramePr/>
          <ns0:nvPr/>
        </ns0:nvGraphicFramePr>
        <ns0:xfrm>
          <ns1:off x="609641" y="1293472"/>
          <ns1:ext cx="3000000" cy="3000000"/>
        </ns0:xfrm>
        <ns1:graphic>
          <ns1:graphicData uri="http://schemas.openxmlformats.org/drawingml/2006/table">
            <ns1:tbl>
              <ns1:tblPr bandRow="1" firstRow="1">
                <ns1:noFill/>
                <ns1:tableStyleId>{36977B20-A630-4A1D-81F4-7C21FFB1FC08}</ns1:tableStyleId>
              </ns1:tblPr>
              <ns1:tblGrid>
                <ns1:gridCol w="422300"/>
                <ns1:gridCol w="1977450"/>
                <ns1:gridCol w="1695275"/>
                <ns1:gridCol w="1781400"/>
                <ns1:gridCol w="1609150"/>
                <ns1:gridCol w="1695275"/>
                <ns1:gridCol w="1695275"/>
              </ns1:tblGrid>
              <ns1:tr h="1062175">
                <ns1:tc gridSpan="2">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t/>
                      </ns1:r>
                      <ns1:endParaRPr sz="15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tcPr>
                </ns1:tc>
                <ns1:tc hMerge="1"/>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Light</ns1:t>
                      </ns1:r>
                      <ns1:endParaRPr sz="1400" u="none" cap="none" strike="noStrike">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92D050"/>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Silver</ns1:t>
                      </ns1:r>
                      <ns1:endParaRPr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sz="10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6C93EA"/>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Gold</ns1:t>
                      </ns1:r>
                      <ns1:endParaRPr sz="18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DAA03"/>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Platinum</ns1:t>
                      </ns1:r>
                      <ns1:endParaRPr sz="18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D840D1"/>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Premium</ns1:t>
                      </ns1:r>
                      <ns1:endParaRPr sz="18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AEABAB"/>
                    </ns1:solidFill>
                  </ns1:tcPr>
                </ns1:tc>
              </ns1:tr>
              <ns1:tr h="396000">
                <ns1:tc rowSpan="5">
                  <ns1:txBody>
                    <ns1:bodyPr/>
                    <ns1:lstStyle/>
                    <ns1:p>
                      <ns1:pPr indent="0" lvl="0" marL="0" marR="0" rtl="0" algn="ctr">
                        <ns1:lnSpc>
                          <ns1:spcPct val="100000"/>
                        </ns1:lnSpc>
                        <ns1:spcBef>
                          <ns1:spcPts val="0"/>
                        </ns1:spcBef>
                        <ns1:spcAft>
                          <ns1:spcPts val="0"/>
                        </ns1:spcAft>
                        <ns1:buClr>
                          <ns1:srgbClr val="163F9B"/>
                        </ns1:buClr>
                        <ns1:buSzPts val="1500"/>
                        <ns1:buFont typeface="Arial"/>
                        <ns1:buNone/>
                      </ns1:pPr>
                      <ns1:r>
                        <ns1:t/>
                      </ns1:r>
                      <ns1:endParaRPr sz="1500" u="none" cap="none" strike="noStrike">
                        <ns1:solidFill>
                          <ns1:srgbClr val="163F9B"/>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163F9B"/>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Additional services</ns1:t>
                      </ns1:r>
                      <ns1:endParaRPr sz="1400" u="none" cap="none" strike="noStrike">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Webinar hosting</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92D050"/>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6C93EA"/>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FDAA03"/>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D840D1"/>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757070"/>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SEO article creation</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   </ns1:t>
                      </ns1:r>
                      <ns1:r>
                        <ns1:rPr lang="ja-JP" sz="1500" u="none" cap="none" strike="noStrike">
                          <ns1:solidFill>
                            <ns1:srgbClr val="6C93EA"/>
                          </ns1:solidFill>
                          <ns1:latin typeface="BIZ UDPGothic"/>
                          <ns1:ea typeface="BIZ UDPGothic"/>
                          <ns1:cs typeface="BIZ UDPGothic"/>
                          <ns1:sym typeface="BIZ UDPGothic"/>
                        </ns1:rPr>
                        <ns1:t>●</ns1:t>
                      </ns1:r>
                      <ns1:r>
                        <ns1:rPr lang="ja-JP" sz="800" u="none" cap="none" strike="noStrike">
                          <ns1:solidFill>
                            <ns1:srgbClr val="6C93EA"/>
                          </ns1:solidFill>
                          <ns1:latin typeface="BIZ UDPGothic"/>
                          <ns1:ea typeface="BIZ UDPGothic"/>
                          <ns1:cs typeface="BIZ UDPGothic"/>
                          <ns1:sym typeface="BIZ UDPGothic"/>
                        </ns1:rPr>
                        <ns1:t>※1</ns1:t>
                      </ns1:r>
                      <ns1:endParaRPr sz="800" u="none" cap="none" strike="noStrike">
                        <ns1:solidFill>
                          <ns1:srgbClr val="6C93EA"/>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   </ns1:t>
                      </ns1:r>
                      <ns1:r>
                        <ns1:rPr b="1" lang="ja-JP" sz="1500" u="none" cap="none" strike="noStrike">
                          <ns1:solidFill>
                            <ns1:srgbClr val="757070"/>
                          </ns1:solidFill>
                          <ns1:latin typeface="BIZ UDPGothic"/>
                          <ns1:ea typeface="BIZ UDPGothic"/>
                          <ns1:cs typeface="BIZ UDPGothic"/>
                          <ns1:sym typeface="BIZ UDPGothic"/>
                        </ns1:rPr>
                        <ns1:t>●</ns1:t>
                      </ns1:r>
                      <ns1:r>
                        <ns1:rPr lang="ja-JP" sz="800" u="none" cap="none" strike="noStrike">
                          <ns1:solidFill>
                            <ns1:srgbClr val="757070"/>
                          </ns1:solidFill>
                          <ns1:latin typeface="BIZ UDPGothic"/>
                          <ns1:ea typeface="BIZ UDPGothic"/>
                          <ns1:cs typeface="BIZ UDPGothic"/>
                          <ns1:sym typeface="BIZ UDPGothic"/>
                        </ns1:rPr>
                        <ns1:t>※1</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Majifollow</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6C86C0"/>
                        </ns1:buClr>
                        <ns1:buSzPts val="1500"/>
                        <ns1:buFont typeface="Arial"/>
                        <ns1:buNone/>
                      </ns1:pPr>
                      <ns1:r>
                        <ns1:rPr lang="ja-JP" sz="1500" u="none" cap="none" strike="noStrike">
                          <ns1:solidFill>
                            <ns1:srgbClr val="6C86C0"/>
                          </ns1:solidFill>
                          <ns1:latin typeface="BIZ UDPGothic"/>
                          <ns1:ea typeface="BIZ UDPGothic"/>
                          <ns1:cs typeface="BIZ UDPGothic"/>
                          <ns1:sym typeface="BIZ UDPGothic"/>
                        </ns1:rPr>
                        <ns1:t>   </ns1:t>
                      </ns1:r>
                      <ns1:r>
                        <ns1:rPr b="1" lang="ja-JP" sz="1500" u="none" cap="none" strike="noStrike">
                          <ns1:solidFill>
                            <ns1:srgbClr val="FDAA03"/>
                          </ns1:solidFill>
                          <ns1:latin typeface="BIZ UDPGothic"/>
                          <ns1:ea typeface="BIZ UDPGothic"/>
                          <ns1:cs typeface="BIZ UDPGothic"/>
                          <ns1:sym typeface="BIZ UDPGothic"/>
                        </ns1:rPr>
                        <ns1:t>●</ns1:t>
                      </ns1:r>
                      <ns1:r>
                        <ns1:rPr lang="ja-JP" sz="800" u="none" cap="none" strike="noStrike">
                          <ns1:solidFill>
                            <ns1:srgbClr val="FDAA03"/>
                          </ns1:solidFill>
                          <ns1:latin typeface="BIZ UDPGothic"/>
                          <ns1:ea typeface="BIZ UDPGothic"/>
                          <ns1:cs typeface="BIZ UDPGothic"/>
                          <ns1:sym typeface="BIZ UDPGothic"/>
                        </ns1:rPr>
                        <ns1:t>※2</ns1:t>
                      </ns1:r>
                      <ns1:endParaRPr sz="800" u="none" cap="none" strike="noStrike">
                        <ns1:solidFill>
                          <ns1:srgbClr val="FDAA03"/>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D840D1"/>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   </ns1:t>
                      </ns1:r>
                      <ns1:r>
                        <ns1:rPr b="1" lang="ja-JP" sz="1500" u="none" cap="none" strike="noStrike">
                          <ns1:solidFill>
                            <ns1:srgbClr val="D840D1"/>
                          </ns1:solidFill>
                          <ns1:latin typeface="BIZ UDPGothic"/>
                          <ns1:ea typeface="BIZ UDPGothic"/>
                          <ns1:cs typeface="BIZ UDPGothic"/>
                          <ns1:sym typeface="BIZ UDPGothic"/>
                        </ns1:rPr>
                        <ns1:t>●</ns1:t>
                      </ns1:r>
                      <ns1:r>
                        <ns1:rPr lang="ja-JP" sz="800" u="none" cap="none" strike="noStrike">
                          <ns1:solidFill>
                            <ns1:srgbClr val="D840D1"/>
                          </ns1:solidFill>
                          <ns1:latin typeface="BIZ UDPGothic"/>
                          <ns1:ea typeface="BIZ UDPGothic"/>
                          <ns1:cs typeface="BIZ UDPGothic"/>
                          <ns1:sym typeface="BIZ UDPGothic"/>
                        </ns1:rPr>
                        <ns1:t>※2</ns1:t>
                      </ns1:r>
                      <ns1:endParaRPr sz="800" u="none" cap="none" strike="noStrike">
                        <ns1:solidFill>
                          <ns1:srgbClr val="D840D1"/>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   </ns1:t>
                      </ns1:r>
                      <ns1:r>
                        <ns1:rPr b="1" lang="ja-JP" sz="1500" u="none" cap="none" strike="noStrike">
                          <ns1:solidFill>
                            <ns1:srgbClr val="757070"/>
                          </ns1:solidFill>
                          <ns1:latin typeface="BIZ UDPGothic"/>
                          <ns1:ea typeface="BIZ UDPGothic"/>
                          <ns1:cs typeface="BIZ UDPGothic"/>
                          <ns1:sym typeface="BIZ UDPGothic"/>
                        </ns1:rPr>
                        <ns1:t>●</ns1:t>
                      </ns1:r>
                      <ns1:r>
                        <ns1:rPr lang="ja-JP" sz="800" u="none" cap="none" strike="noStrike">
                          <ns1:solidFill>
                            <ns1:srgbClr val="757070"/>
                          </ns1:solidFill>
                          <ns1:latin typeface="BIZ UDPGothic"/>
                          <ns1:ea typeface="BIZ UDPGothic"/>
                          <ns1:cs typeface="BIZ UDPGothic"/>
                          <ns1:sym typeface="BIZ UDPGothic"/>
                        </ns1:rPr>
                        <ns1:t>※2</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Majifollow Plus</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D840D1"/>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   </ns1:t>
                      </ns1:r>
                      <ns1:r>
                        <ns1:rPr b="1" lang="ja-JP" sz="1500" u="none" cap="none" strike="noStrike">
                          <ns1:solidFill>
                            <ns1:srgbClr val="D840D1"/>
                          </ns1:solidFill>
                          <ns1:latin typeface="BIZ UDPGothic"/>
                          <ns1:ea typeface="BIZ UDPGothic"/>
                          <ns1:cs typeface="BIZ UDPGothic"/>
                          <ns1:sym typeface="BIZ UDPGothic"/>
                        </ns1:rPr>
                        <ns1:t>●</ns1:t>
                      </ns1:r>
                      <ns1:r>
                        <ns1:rPr lang="ja-JP" sz="800" u="none" cap="none" strike="noStrike">
                          <ns1:solidFill>
                            <ns1:srgbClr val="D840D1"/>
                          </ns1:solidFill>
                          <ns1:latin typeface="BIZ UDPGothic"/>
                          <ns1:ea typeface="BIZ UDPGothic"/>
                          <ns1:cs typeface="BIZ UDPGothic"/>
                          <ns1:sym typeface="BIZ UDPGothic"/>
                        </ns1:rPr>
                        <ns1:t>※3</ns1:t>
                      </ns1:r>
                      <ns1:endParaRPr sz="800" u="none" cap="none" strike="noStrike">
                        <ns1:solidFill>
                          <ns1:srgbClr val="D840D1"/>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   </ns1:t>
                      </ns1:r>
                      <ns1:r>
                        <ns1:rPr b="1" lang="ja-JP" sz="1500" u="none" cap="none" strike="noStrike">
                          <ns1:solidFill>
                            <ns1:srgbClr val="757070"/>
                          </ns1:solidFill>
                          <ns1:latin typeface="BIZ UDPGothic"/>
                          <ns1:ea typeface="BIZ UDPGothic"/>
                          <ns1:cs typeface="BIZ UDPGothic"/>
                          <ns1:sym typeface="BIZ UDPGothic"/>
                        </ns1:rPr>
                        <ns1:t>●</ns1:t>
                      </ns1:r>
                      <ns1:r>
                        <ns1:rPr lang="ja-JP" sz="800" u="none" cap="none" strike="noStrike">
                          <ns1:solidFill>
                            <ns1:srgbClr val="757070"/>
                          </ns1:solidFill>
                          <ns1:latin typeface="BIZ UDPGothic"/>
                          <ns1:ea typeface="BIZ UDPGothic"/>
                          <ns1:cs typeface="BIZ UDPGothic"/>
                          <ns1:sym typeface="BIZ UDPGothic"/>
                        </ns1:rPr>
                        <ns1:t>※3</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Summary video</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b="1" lang="ja-JP" sz="1500" u="none" cap="none" strike="noStrike">
                          <ns1:solidFill>
                            <ns1:srgbClr val="757070"/>
                          </ns1:solidFill>
                          <ns1:latin typeface="BIZ UDPGothic"/>
                          <ns1:ea typeface="BIZ UDPGothic"/>
                          <ns1:cs typeface="BIZ UDPGothic"/>
                          <ns1:sym typeface="BIZ UDPGothic"/>
                        </ns1:rPr>
                        <ns1:t> ●</ns1:t>
                      </ns1:r>
                      <ns1:r>
                        <ns1:rPr lang="ja-JP" sz="800" u="none" cap="none" strike="noStrike">
                          <ns1:solidFill>
                            <ns1:srgbClr val="757070"/>
                          </ns1:solidFill>
                          <ns1:latin typeface="BIZ UDPGothic"/>
                          <ns1:ea typeface="BIZ UDPGothic"/>
                          <ns1:cs typeface="BIZ UDPGothic"/>
                          <ns1:sym typeface="BIZ UDPGothic"/>
                        </ns1:rPr>
                        <ns1:t>※1</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r>
              <ns1:tr h="648000">
                <ns1:tc gridSpan="2">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Bonus slots for additional customer acquisition</ns1:t>
                      </ns1:r>
                      <ns1:endParaRPr sz="1500" u="none" cap="none" strike="noStrike">
                        <ns1:solidFill>
                          <ns1:srgbClr val="163F9B"/>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(Bonu</ns1:t>
                      </ns1:r>
                      <ns1:r>
                        <ns1:rPr lang="ja-JP" sz="1000" u="none" cap="none" strike="noStrike">
                          <ns1:solidFill>
                            <ns1:srgbClr val="163F9B"/>
                          </ns1:solidFill>
                          <ns1:latin typeface="BIZ UDPGothic"/>
                          <ns1:ea typeface="BIZ UDPGothic"/>
                          <ns1:cs typeface="BIZ UDPGothic"/>
                          <ns1:sym typeface="BIZ UDPGothic"/>
                        </ns1:rPr>
                        <ns1:t>s)※4</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h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6C93EA"/>
                          </ns1:solidFill>
                          <ns1:latin typeface="BIZ UDPGothic"/>
                          <ns1:ea typeface="BIZ UDPGothic"/>
                          <ns1:cs typeface="BIZ UDPGothic"/>
                          <ns1:sym typeface="BIZ UDPGothic"/>
                        </ns1:rPr>
                        <ns1:t>10 slots annually</ns1:t>
                      </ns1:r>
                      <ns1:endParaRPr sz="1500" u="none" cap="none" strike="noStrike">
                        <ns1:solidFill>
                          <ns1:srgbClr val="6C93EA"/>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6C93EA"/>
                          </ns1:solidFill>
                          <ns1:latin typeface="BIZ UDPGothic"/>
                          <ns1:ea typeface="BIZ UDPGothic"/>
                          <ns1:cs typeface="BIZ UDPGothic"/>
                          <ns1:sym typeface="BIZ UDPGothic"/>
                        </ns1:rPr>
                        <ns1:t>Equivalent to 100,000 JPY</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FDAA03"/>
                          </ns1:solidFill>
                          <ns1:latin typeface="BIZ UDPGothic"/>
                          <ns1:ea typeface="BIZ UDPGothic"/>
                          <ns1:cs typeface="BIZ UDPGothic"/>
                          <ns1:sym typeface="BIZ UDPGothic"/>
                        </ns1:rPr>
                        <ns1:t>20 slots annually</ns1:t>
                      </ns1:r>
                      <ns1:endParaRPr sz="1500" u="none" cap="none" strike="noStrike">
                        <ns1:solidFill>
                          <ns1:srgbClr val="FDAA03"/>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FDAA03"/>
                          </ns1:solidFill>
                          <ns1:latin typeface="BIZ UDPGothic"/>
                          <ns1:ea typeface="BIZ UDPGothic"/>
                          <ns1:cs typeface="BIZ UDPGothic"/>
                          <ns1:sym typeface="BIZ UDPGothic"/>
                        </ns1:rPr>
                        <ns1:t>Equivalent to 200,000 JPY</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40 slots annually</ns1:t>
                      </ns1:r>
                      <ns1:endParaRPr sz="1500" u="none" cap="none" strike="noStrike">
                        <ns1:solidFill>
                          <ns1:srgbClr val="D840D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Equivalent to 400,000 JPY</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80 slots annually</ns1:t>
                      </ns1:r>
                      <ns1:endParaRPr sz="1500" u="none" cap="none" strike="noStrike">
                        <ns1:solidFill>
                          <ns1:srgbClr val="75707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Equivalent to 800,000 JPY</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r>
              <ns1:tr h="396000">
                <ns1:tc gridSpan="2">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Monthly fee</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hMerge="1"/>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92D050"/>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6C93EA"/>
                          </ns1:solidFill>
                          <ns1:latin typeface="BIZ UDPGothic"/>
                          <ns1:ea typeface="BIZ UDPGothic"/>
                          <ns1:cs typeface="BIZ UDPGothic"/>
                          <ns1:sym typeface="BIZ UDPGothic"/>
                        </ns1:rPr>
                        <ns1:t>135,000 JPY</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DAA03"/>
                          </ns1:solidFill>
                          <ns1:latin typeface="BIZ UDPGothic"/>
                          <ns1:ea typeface="BIZ UDPGothic"/>
                          <ns1:cs typeface="BIZ UDPGothic"/>
                          <ns1:sym typeface="BIZ UDPGothic"/>
                        </ns1:rPr>
                        <ns1:t>155,000 JPY</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D840D1"/>
                          </ns1:solidFill>
                          <ns1:latin typeface="BIZ UDPGothic"/>
                          <ns1:ea typeface="BIZ UDPGothic"/>
                          <ns1:cs typeface="BIZ UDPGothic"/>
                          <ns1:sym typeface="BIZ UDPGothic"/>
                        </ns1:rPr>
                        <ns1:t>255,000 JPY</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757070"/>
                          </ns1:solidFill>
                          <ns1:latin typeface="BIZ UDPGothic"/>
                          <ns1:ea typeface="BIZ UDPGothic"/>
                          <ns1:cs typeface="BIZ UDPGothic"/>
                          <ns1:sym typeface="BIZ UDPGothic"/>
                        </ns1:rPr>
                        <ns1:t>385,000 JPY</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r>
            </ns1:tbl>
          </ns1:graphicData>
        </ns1:graphic>
      </ns0:graphicFrame>
      <ns0:sp>
        <ns0:nvSpPr>
          <ns0:cNvPr id="1161" name="Google Shape;1161;p42"/>
          <ns0:cNvSpPr txBox="1"/>
          <ns0:nvPr/>
        </ns0:nvSpPr>
        <ns0:spPr>
          <ns1:xfrm>
            <ns1:off x="1121676" y="5423825"/>
            <ns1:ext cx="10364100" cy="13488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※1 SEO article creation and summary video creation can be conducted up to four times a year. Additional options can be purchased for further implementation.</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※2 Majifollow can be conducted for up to 120 people annually. Additional options can be purchased for further implementation.</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※3 Includes monthly activity costs for Majifollow Plus. An additional performance fee of 30,000 JPY per appointment applies.</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※4 The bonus slots for additional customer acquisition will be granted one year after joining the Majisemi Club and every year in the same month thereafter.</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(All amounts are tax-exclusive)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62" name="Google Shape;1162;p42"/>
          <ns0:cNvSpPr txBox="1"/>
          <ns0:nvPr/>
        </ns0:nvSpPr>
        <ns0:spPr>
          <ns1:xfrm>
            <ns1:off x="292660" y="7028"/>
            <ns1:ext cx="9264807" cy="709192"/>
          </ns1:xfrm>
          <ns1:prstGeom prst="rect">
            <ns1:avLst/>
          </ns1:prstGeom>
          <ns1:noFill/>
          <ns1:ln>
            <ns1:noFill/>
          </ns1:ln>
        </ns0:spPr>
        <ns0:txBody>
          <ns1:bodyPr anchorCtr="0" anchor="t" bIns="45675" lIns="91400" spcFirstLastPara="1" rIns="91400" wrap="square" tIns="107975">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rgbClr val="163F9B"/>
                </ns1:solidFill>
                <ns1:latin typeface="BIZ UDPGothic"/>
                <ns1:ea typeface="BIZ UDPGothic"/>
                <ns1:cs typeface="BIZ UDPGothic"/>
                <ns1:sym typeface="BIZ UDPGothic"/>
              </ns1:rPr>
              <ns1:t>Majisemi Club's value plans (planned revisions)</ns1:t>
            </ns1:r>
            <ns1:endParaRPr b="0" i="0" sz="2399" u="none" cap="none" strike="noStrike">
              <ns1:solidFill>
                <ns1:srgbClr val="163F9B"/>
              </ns1:solidFill>
              <ns1:latin typeface="BIZ UDPGothic"/>
              <ns1:ea typeface="BIZ UDPGothic"/>
              <ns1:cs typeface="BIZ UDPGothic"/>
              <ns1:sym typeface="BIZ UDPGothic"/>
            </ns1:endParaRPr>
          </ns1:p>
        </ns0:txBody>
      </ns0:sp>
      <ns0:cxnSp>
        <ns0:nvCxnSpPr>
          <ns0:cNvPr id="1163" name="Google Shape;1163;p42"/>
          <ns0:cNvCxnSpPr/>
          <ns0:nvPr/>
        </ns0:nvCxnSpPr>
        <ns0:spPr>
          <ns1:xfrm>
            <ns1:off x="6591" y="786249"/>
            <ns1:ext cx="1218517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64" name="Google Shape;1164;p42"/>
          <ns0:cNvSpPr/>
          <ns0:nvPr/>
        </ns0:nvSpPr>
        <ns0:spPr>
          <ns1:xfrm>
            <ns1:off x="12031906" y="-7490"/>
            <ns1:ext cx="163393" cy="800294"/>
          </ns1:xfrm>
          <ns1:prstGeom prst="rect">
            <ns1:avLst/>
          </ns1:prstGeom>
          <ns1:solidFill>
            <ns1:srgbClr val="163F9B"/>
          </ns1:solidFill>
          <ns1:ln>
            <ns1:noFill/>
          </ns1:ln>
        </ns0:spPr>
        <ns0:txBody>
          <ns1:bodyPr anchorCtr="0" anchor="ctr" bIns="45675" lIns="91400" spcFirstLastPara="1" rIns="91400" wrap="square" tIns="45675">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65" name="Google Shape;1165;p42"/>
          <ns0:cNvSpPr txBox="1"/>
          <ns0:nvPr/>
        </ns0:nvSpPr>
        <ns0:spPr>
          <ns1:xfrm>
            <ns1:off x="10249471" y="222293"/>
            <ns1:ext cx="1696938" cy="276954"/>
          </ns1:xfrm>
          <ns1:prstGeom prst="rect">
            <ns1:avLst/>
          </ns1:prstGeom>
          <ns1:noFill/>
          <ns1:ln>
            <ns1:noFill/>
          </ns1:ln>
        </ns0:spPr>
        <ns0:txBody>
          <ns1:bodyPr anchorCtr="0" anchor="t" bIns="45675" lIns="91400" spcFirstLastPara="1" rIns="91400" wrap="square" tIns="45675">
            <ns1:spAutoFit/>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63F9B"/>
                </ns1:solidFill>
                <ns1:latin typeface="BIZ UDPGothic"/>
                <ns1:ea typeface="BIZ UDPGothic"/>
                <ns1:cs typeface="BIZ UDPGothic"/>
                <ns1:sym typeface="BIZ UDPGothic"/>
              </ns1:rPr>
              <ns1:t>Pricing </ns1:t>
            </ns1:r>
            <ns1:r>
              <ns1:rPr b="0" i="0" lang="ja-JP" sz="1200" u="none" cap="none" strike="noStrike">
                <ns1:solidFill>
                  <ns1:srgbClr val="163F9B"/>
                </ns1:solidFill>
                <ns1:latin typeface="BIZ UDPGothic"/>
                <ns1:ea typeface="BIZ UDPGothic"/>
                <ns1:cs typeface="BIZ UDPGothic"/>
                <ns1:sym typeface="BIZ UDPGothic"/>
              </ns1:rPr>
              <ns1:t>Plans</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166" name="Google Shape;1166;p42"/>
          <ns0:cNvSpPr/>
          <ns0:nvPr/>
        </ns0:nvSpPr>
        <ns0:spPr>
          <ns1:xfrm>
            <ns1:off x="3160710" y="1802823"/>
            <ns1:ext cx="1404000"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Simply webinars</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Only want to request hosting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67" name="Google Shape;1167;p42"/>
          <ns0:cNvSpPr/>
          <ns0:nvPr/>
        </ns0:nvSpPr>
        <ns0:spPr>
          <ns1:xfrm>
            <ns1:off x="4744702" y="1802823"/>
            <ns1:ext cx="1692000"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Want to utilize the presentation content</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Also on the website</ns1:t>
            </ns1:r>
            <ns1:endParaRPr b="0" i="0" sz="1000" u="none" cap="none" strike="noStrike">
              <ns1:solidFill>
                <ns1:schemeClr val="lt1"/>
              </ns1:solidFill>
              <ns1:latin typeface="BIZ UDPGothic"/>
              <ns1:ea typeface="BIZ UDPGothic"/>
              <ns1:cs typeface="BIZ UDPGothic"/>
              <ns1:sym typeface="BIZ UDPGothic"/>
            </ns1:endParaRPr>
          </ns1:p>
        </ns0:txBody>
      </ns0:sp>
      <ns0:sp>
        <ns0:nvSpPr>
          <ns0:cNvPr id="1168" name="Google Shape;1168;p42"/>
          <ns0:cNvSpPr/>
          <ns0:nvPr/>
        </ns0:nvSpPr>
        <ns0:spPr>
          <ns1:xfrm>
            <ns1:off x="6552978" y="1802823"/>
            <ns1:ext cx="1462453"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Want to follow up</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Immediately after the webinar</ns1:t>
            </ns1:r>
            <ns1:endParaRPr b="0" i="0" sz="1000" u="none" cap="none" strike="noStrike">
              <ns1:solidFill>
                <ns1:schemeClr val="lt1"/>
              </ns1:solidFill>
              <ns1:latin typeface="BIZ UDPGothic"/>
              <ns1:ea typeface="BIZ UDPGothic"/>
              <ns1:cs typeface="BIZ UDPGothic"/>
              <ns1:sym typeface="BIZ UDPGothic"/>
            </ns1:endParaRPr>
          </ns1:p>
        </ns0:txBody>
      </ns0:sp>
      <ns0:sp>
        <ns0:nvSpPr>
          <ns0:cNvPr id="1169" name="Google Shape;1169;p42"/>
          <ns0:cNvSpPr/>
          <ns0:nvPr/>
        </ns0:nvSpPr>
        <ns0:spPr>
          <ns1:xfrm>
            <ns1:off x="8197756" y="1802823"/>
            <ns1:ext cx="1462453"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ウェビナーから確実に</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商談につなげたい</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70" name="Google Shape;1170;p42"/>
          <ns0:cNvSpPr/>
          <ns0:nvPr/>
        </ns0:nvSpPr>
        <ns0:spPr>
          <ns1:xfrm>
            <ns1:off x="9961385" y="1802823"/>
            <ns1:ext cx="1366779"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ウェビナーの効果を</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最大化したい</ns1:t>
            </ns1:r>
            <ns1:endParaRPr b="0" i="0" sz="1000" u="none" cap="none" strike="noStrike">
              <ns1:solidFill>
                <ns1:schemeClr val="lt1"/>
              </ns1:solidFill>
              <ns1:latin typeface="BIZ UDPGothic"/>
              <ns1:ea typeface="BIZ UDPGothic"/>
              <ns1:cs typeface="BIZ UDPGothic"/>
              <ns1:sym typeface="BIZ UDPGothic"/>
            </ns1:endParaRPr>
          </ns1:p>
        </ns0:txBody>
      </ns0:sp>
      <ns0:sp>
        <ns0:nvSpPr>
          <ns0:cNvPr id="1171" name="Google Shape;1171;p42"/>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72" name="Google Shape;1172;p42"/>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3.xml><?xml version="1.0" encoding="utf-8"?>
<ns0:sld xmlns:ns0="http://schemas.openxmlformats.org/presentationml/2006/main" xmlns:ns1="http://schemas.openxmlformats.org/drawingml/2006/main">
  <ns0:cSld>
    <ns0:spTree>
      <ns0:nvGrpSpPr>
        <ns0:cNvPr id="1176" name="Shape 1176"/>
        <ns0:cNvGrpSpPr/>
        <ns0:nvPr/>
      </ns0:nvGrpSpPr>
      <ns0:grpSpPr>
        <ns1:xfrm>
          <ns1:off x="0" y="0"/>
          <ns1:ext cx="0" cy="0"/>
          <ns1:chOff x="0" y="0"/>
          <ns1:chExt cx="0" cy="0"/>
        </ns1:xfrm>
      </ns0:grpSpPr>
      <ns0:cxnSp>
        <ns0:nvCxnSpPr>
          <ns0:cNvPr id="1177" name="Google Shape;1177;p43"/>
          <ns0:cNvCxnSpPr/>
          <ns0:nvPr/>
        </ns0:nvCxnSpPr>
        <ns0:spPr>
          <ns1:xfrm>
            <ns1:off x="6350" y="53052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78" name="Google Shape;1178;p43"/>
          <ns0:cNvSpPr/>
          <ns0:nvPr/>
        </ns0:nvSpPr>
        <ns0:spPr>
          <ns1:xfrm>
            <ns1:off x="12028601" y="-535"/>
            <ns1:ext cx="163399" cy="53234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79" name="Google Shape;1179;p43"/>
          <ns0:cNvSpPr txBox="1"/>
          <ns0:nvPr/>
        </ns0:nvSpPr>
        <ns0:spPr>
          <ns1:xfrm>
            <ns1:off x="571011" y="-13075"/>
            <ns1:ext cx="9543048"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2800" u="none" cap="none" strike="noStrike">
                <ns1:solidFill>
                  <ns1:schemeClr val="accent4"/>
                </ns1:solidFill>
                <ns1:latin typeface="BIZ UDPGothic"/>
                <ns1:ea typeface="BIZ UDPGothic"/>
                <ns1:cs typeface="BIZ UDPGothic"/>
                <ns1:sym typeface="BIZ UDPGothic"/>
              </ns1:rPr>
              <ns1:t>その他のオプション　※詳</ns1:t>
            </ns1:r>
            <ns1:r>
              <ns1:rPr b="0" i="0" lang="ja-JP" sz="1800" u="none" cap="none" strike="noStrike">
                <ns1:solidFill>
                  <ns1:schemeClr val="accent4"/>
                </ns1:solidFill>
                <ns1:latin typeface="BIZ UDPGothic"/>
                <ns1:ea typeface="BIZ UDPGothic"/>
                <ns1:cs typeface="BIZ UDPGothic"/>
                <ns1:sym typeface="BIZ UDPGothic"/>
              </ns1:rPr>
              <ns1:t>細は個別にご相談ください</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80" name="Google Shape;1180;p43"/>
          <ns0:cNvSpPr txBox="1"/>
          <ns0:nvPr/>
        </ns0:nvSpPr>
        <ns0:spPr>
          <ns1:xfrm>
            <ns1:off x="10428204" y="59906"/>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graphicFrame>
        <ns0:nvGraphicFramePr>
          <ns0:cNvPr id="1181" name="Google Shape;1181;p43"/>
          <ns0:cNvGraphicFramePr/>
          <ns0:nvPr/>
        </ns0:nvGraphicFramePr>
        <ns0:xfrm>
          <ns1:off x="393729" y="804881"/>
          <ns1:ext cx="3000000" cy="3000000"/>
        </ns0:xfrm>
        <ns1:graphic>
          <ns1:graphicData uri="http://schemas.openxmlformats.org/drawingml/2006/table">
            <ns1:tbl>
              <ns1:tblPr bandRow="1" firstRow="1">
                <ns1:noFill/>
                <ns1:tableStyleId>{36977B20-A630-4A1D-81F4-7C21FFB1FC08}</ns1:tableStyleId>
              </ns1:tblPr>
              <ns1:tblGrid>
                <ns1:gridCol w="2414775"/>
                <ns1:gridCol w="2006075"/>
                <ns1:gridCol w="6923325"/>
              </ns1:tblGrid>
              <ns1:tr h="2294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Name</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6"/>
                      </ns1:solidFill>
                      <ns1:prstDash val="solid"/>
                      <ns1:round/>
                      <ns1:headEnd len="sm" w="sm" type="none"/>
                      <ns1:tailEnd len="sm" w="sm" type="none"/>
                    </ns1:lnL>
                    <ns1:lnR cap="flat" cmpd="sng" w="12700">
                      <ns1:solidFill>
                        <ns1:schemeClr val="accent6"/>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6"/>
                      </ns1:solidFill>
                      <ns1:prstDash val="solid"/>
                      <ns1:round/>
                      <ns1:headEnd len="sm" w="sm" type="none"/>
                      <ns1:tailEnd len="sm" w="sm" type="none"/>
                    </ns1:lnB>
                    <ns1:solidFill>
                      <ns1:srgbClr val="102F74"/>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Price (excluding tax)</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6"/>
                      </ns1:solidFill>
                      <ns1:prstDash val="solid"/>
                      <ns1:round/>
                      <ns1:headEnd len="sm" w="sm" type="none"/>
                      <ns1:tailEnd len="sm" w="sm" type="none"/>
                    </ns1:lnL>
                    <ns1:lnR cap="flat" cmpd="sng" w="12700">
                      <ns1:solidFill>
                        <ns1:schemeClr val="accent6"/>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6"/>
                      </ns1:solidFill>
                      <ns1:prstDash val="solid"/>
                      <ns1:round/>
                      <ns1:headEnd len="sm" w="sm" type="none"/>
                      <ns1:tailEnd len="sm" w="sm" type="none"/>
                    </ns1:lnB>
                    <ns1:solidFill>
                      <ns1:srgbClr val="102F74"/>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Content</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6"/>
                      </ns1:solidFill>
                      <ns1:prstDash val="solid"/>
                      <ns1:round/>
                      <ns1:headEnd len="sm" w="sm" type="none"/>
                      <ns1:tailEnd len="sm" w="sm" type="none"/>
                    </ns1:lnL>
                    <ns1:lnR cap="flat" cmpd="sng" w="12700">
                      <ns1:solidFill>
                        <ns1:schemeClr val="accent6"/>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6"/>
                      </ns1:solidFill>
                      <ns1:prstDash val="solid"/>
                      <ns1:round/>
                      <ns1:headEnd len="sm" w="sm" type="none"/>
                      <ns1:tailEnd len="sm" w="sm" type="none"/>
                    </ns1:lnB>
                    <ns1:solidFill>
                      <ns1:srgbClr val="102F74"/>
                    </ns1:solidFill>
                  </ns1:tcPr>
                </ns1:tc>
              </ns1:tr>
              <ns1:tr h="3900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Majifollow</ns1:t>
                      </ns1:r>
                      <ns1:endParaRPr sz="1200" u="none" cap="none" strike="noStrike">
                        <ns1:solidFill>
                          <ns1:srgbClr val="153D97"/>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(Post-se</ns1:t>
                      </ns1:r>
                      <ns1:r>
                        <ns1:rPr lang="ja-JP" sz="1200" u="none" cap="none" strike="noStrike">
                          <ns1:solidFill>
                            <ns1:schemeClr val="accent4"/>
                          </ns1:solidFill>
                          <ns1:latin typeface="BIZ UDPGothic"/>
                          <ns1:ea typeface="BIZ UDPGothic"/>
                          <ns1:cs typeface="BIZ UDPGothic"/>
                          <ns1:sym typeface="BIZ UDPGothic"/>
                        </ns1:rPr>
                        <ns1:t>minar fo</ns1:t>
                      </ns1:r>
                      <ns1:r>
                        <ns1:rPr lang="ja-JP" sz="1200" u="none" cap="none" strike="noStrike">
                          <ns1:solidFill>
                            <ns1:srgbClr val="153D97"/>
                          </ns1:solidFill>
                          <ns1:latin typeface="BIZ UDPGothic"/>
                          <ns1:ea typeface="BIZ UDPGothic"/>
                          <ns1:cs typeface="BIZ UDPGothic"/>
                          <ns1:sym typeface="BIZ UDPGothic"/>
                        </ns1:rPr>
                        <ns1:t>llow-up)</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@3,500円×集客人数</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マジセミのフォロー専門スタッフが、セミナー終了直後に参加者、欠席者に対して、メール、電話でフォローします。</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900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SEO article creation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5万円</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セミナーの講演内容から、SEOを意識した3,000字程度の記事を作成します。貴社のWebサイトに掲載することで、コンテンツマーケティングを促進します。</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55625">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Full video provision/paid</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セミナー動画をご提供させていただき、２次利用していただくためのオプションです。</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※一定の利用制限内であれば無料でご提供いたします。トライアル時は、有料、無料ともご提供はありません。</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900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Summary video creation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5万円</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セミナー動画をYoutube等に掲載する場合、長時間の動画は嫌われる傾向があります。このため5～10分程度に編集してご提供いたします。</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2294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Missed session streaming</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5万円</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セミナー申込者の内、当日欠席された方に対して、当日の動画を視聴していただきます。</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2294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Rebroadcast</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@14,500円/10,000円</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過去マジセミで開催した録画を使って、手間なく追加のウェビナーを開催します。</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4415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Two-step webinar</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２０万円</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過去に貴社のウェビナーにお申し込みいただいた方（貴社の見込み客）に対して、より商談（アポ）につながるテーマ（他社比較、製品紹介、デモなど）を企画し、開催します。</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Operational support (operation outsourcing)</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２０万円</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貴社セミナーの運営を代行します。申込みページの作成、申込者の管理、Zoomの貸出、当日の司会進行、など一連の作業を代行します。（集客は含まれません。貴社にて集客していただきます。）</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マジセミ代表 寺田による</ns1:t>
                      </ns1:r>
                      <ns1:endParaRPr sz="1200" u="none" cap="none" strike="noStrike">
                        <ns1:solidFill>
                          <ns1:srgbClr val="153D97"/>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Presentation at your seminar</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30万円～</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※30分～1時間程度</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マジセミ代表 寺田が、貴社セミナーでのプレゼンや対談、パネルディスカッションのファシリテーターを行います。テーマはご相談ください。</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“エバンジェリストAI”デジタル寺田による基調講演代行</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10万円</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生成AIを活用した“エバンジェリストAI”デジタル寺田が、貴社のウェビナーで基調講演を行います。</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 Want to give a seminar presentation but don't have time to create the script and slides</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 No skilled presenters among employees (or they are too busy), so want to outsource the presentation as well</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rgbClr val="153D97"/>
                          </ns1:solidFill>
                          <ns1:latin typeface="BIZ UDPGothic"/>
                          <ns1:ea typeface="BIZ UDPGothic"/>
                          <ns1:cs typeface="BIZ UDPGothic"/>
                          <ns1:sym typeface="BIZ UDPGothic"/>
                        </ns1:rPr>
                        <ns1:t>SEO video creation</ns1:t>
                      </ns1:r>
                      <ns1:endParaRPr sz="1200" u="none" cap="none" strike="noStrike">
                        <ns1:solidFill>
                          <ns1:srgbClr val="153D97"/>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1本5万円～</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※10本単位、初期費用別</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Youtubeの検索や、Googleの動画検索で上位表示を狙うための施策です。マジセミが貴社専用のAIアバターを作成、用語解説の動画コンテンツを作成します。原稿も納品、ブログ活用も可能です。</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rgbClr val="153D97"/>
                          </ns1:solidFill>
                          <ns1:latin typeface="BIZ UDPGothic"/>
                          <ns1:ea typeface="BIZ UDPGothic"/>
                          <ns1:cs typeface="BIZ UDPGothic"/>
                          <ns1:sym typeface="BIZ UDPGothic"/>
                        </ns1:rPr>
                        <ns1:t>Product comparison video creation</ns1:t>
                      </ns1:r>
                      <ns1:endParaRPr sz="1200" u="none" cap="none" strike="noStrike">
                        <ns1:solidFill>
                          <ns1:srgbClr val="153D97"/>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50万円～</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※初期費用別</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貴社の製品の強みを強力に認知させるための競合製品比較動画を作成します。マジセミが貴社専用のAIアバターを作成、製品比較動画コンテンツを作成します。ウェビナーでの配信も可能です。</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sp>
        <ns0:nvSpPr>
          <ns0:cNvPr id="1182" name="Google Shape;1182;p43"/>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83" name="Google Shape;1183;p43"/>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4.xml><?xml version="1.0" encoding="utf-8"?>
<ns0:sld xmlns:ns0="http://schemas.openxmlformats.org/presentationml/2006/main" xmlns:ns1="http://schemas.openxmlformats.org/drawingml/2006/main">
  <ns0:cSld>
    <ns0:spTree>
      <ns0:nvGrpSpPr>
        <ns0:cNvPr id="1187" name="Shape 1187"/>
        <ns0:cNvGrpSpPr/>
        <ns0:nvPr/>
      </ns0:nvGrpSpPr>
      <ns0:grpSpPr>
        <ns1:xfrm>
          <ns1:off x="0" y="0"/>
          <ns1:ext cx="0" cy="0"/>
          <ns1:chOff x="0" y="0"/>
          <ns1:chExt cx="0" cy="0"/>
        </ns1:xfrm>
      </ns0:grpSpPr>
      <ns0:cxnSp>
        <ns0:nvCxnSpPr>
          <ns0:cNvPr id="1188" name="Google Shape;1188;p44"/>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89" name="Google Shape;1189;p44"/>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90" name="Google Shape;1190;p44"/>
          <ns0:cNvSpPr txBox="1"/>
          <ns0:nvPr/>
        </ns0:nvSpPr>
        <ns0:spPr>
          <ns1:xfrm>
            <ns1:off x="571011" y="15500"/>
            <ns1:ext cx="4628400" cy="709199"/>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Notes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91" name="Google Shape;1191;p44"/>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192" name="Google Shape;1192;p44"/>
          <ns0:cNvSpPr txBox="1"/>
          <ns0:nvPr/>
        </ns0:nvSpPr>
        <ns0:spPr>
          <ns1:xfrm>
            <ns1:off x="571000" y="880025"/>
            <ns1:ext cx="11143200" cy="52581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Additional charges</ns1:t>
            </ns1:r>
            <ns1:endParaRPr b="0" i="0" sz="1400" u="none" cap="none" strike="noStrike">
              <ns1:solidFill>
                <ns1:srgbClr val="000000"/>
              </ns1:solidFill>
              <ns1:latin typeface="Arial"/>
              <ns1:ea typeface="Arial"/>
              <ns1:cs typeface="Arial"/>
              <ns1:sym typeface="Arial"/>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100"/>
              <ns1:buFont typeface="Arial"/>
              <ns1:buNone/>
            </ns1:pPr>
            <ns1:r>
              <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 キャンセル料金</ns1:t>
            </ns1:r>
            <ns1:endParaRPr b="0" i="0" sz="1400" u="none" cap="none" strike="noStrike">
              <ns1:solidFill>
                <ns1:srgbClr val="000000"/>
              </ns1:solidFill>
              <ns1:latin typeface="Arial"/>
              <ns1:ea typeface="Arial"/>
              <ns1:cs typeface="Arial"/>
              <ns1:sym typeface="Arial"/>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全てのサービスにおいて、マジカン（マジセミ管理画面）から「本申込」をしていただいた後、又は発注書・申込書を受領した後にキャンセルされた場合、100%のキャンセル料金が発生します。</ns1:t>
            </ns1:r>
            <ns1:endParaRPr b="0" i="0" sz="1400" u="none" cap="none" strike="noStrike">
              <ns1:solidFill>
                <ns1:srgbClr val="000000"/>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但し、ウェビナー開催については、ビジターは20名分のキャンセル料金、マジセミ倶楽部においては30名分の集客枠の消費を上限とします。</ns1:t>
            </ns1:r>
            <ns1:endParaRPr b="0" i="0" sz="1400" u="none" cap="none" strike="noStrike">
              <ns1:solidFill>
                <ns1:srgbClr val="000000"/>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マジフォロについては、ビジターの場合は20名分、マジセミ倶楽部の場合は30名分のキャンセル料金を上限とします。</ns1:t>
            </ns1:r>
            <ns1:endParaRPr b="0" i="0" sz="1400" u="none" cap="none" strike="noStrike">
              <ns1:solidFill>
                <ns1:srgbClr val="000000"/>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ウェビナー開催において、タイトル、告知文などの調整が遅れて、ウェビナーの公開が開催日の１０営業日前の17時までに行えなかった場合、キャンセルの扱いとし上記キャンセル料金をご請求いたします。</ns1:t>
            </ns1:r>
            <ns1:endParaRPr b="0" i="0" sz="1400" u="none" cap="none" strike="noStrike">
              <ns1:solidFill>
                <ns1:schemeClr val="accent4"/>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マジセミ倶楽部の退会時、集客枠残について返金できません。</ns1:t>
            </ns1:r>
            <ns1:endParaRPr b="0" i="0" sz="1400" u="none" cap="none" strike="noStrike">
              <ns1:solidFill>
                <ns1:schemeClr val="accent4"/>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マジセミ倶楽部の主旨を鑑み、マジセミ倶楽部の契約開始から１年以内の解約の場合、ペナルティを設定させていただいております。ご了承ください。（ビジターの料金との差額をご請求いたします）</ns1:t>
            </ns1:r>
            <ns1:endParaRPr b="0" i="0" sz="1600" u="none" cap="none" strike="noStrike">
              <ns1:solidFill>
                <ns1:schemeClr val="accent4"/>
              </ns1:solidFill>
              <ns1:latin typeface="BIZ UDPGothic"/>
              <ns1:ea typeface="BIZ UDPGothic"/>
              <ns1:cs typeface="BIZ UDPGothic"/>
              <ns1:sym typeface="BIZ UDPGothic"/>
            </ns1:endParaRPr>
          </ns1:p>
        </ns0:txBody>
      </ns0:sp>
      <ns0:sp>
        <ns0:nvSpPr>
          <ns0:cNvPr id="1193" name="Google Shape;1193;p44"/>
          <ns0:cNvSpPr/>
          <ns0:nvPr/>
        </ns0:nvSpPr>
        <ns0:spPr>
          <ns1:xfrm>
            <ns1:off x="571011" y="922723"/>
            <ns1:ext cx="126341" cy="324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94" name="Google Shape;1194;p44"/>
          <ns0:cNvSpPr/>
          <ns0:nvPr/>
        </ns0:nvSpPr>
        <ns0:spPr>
          <ns1:xfrm>
            <ns1:off x="565357" y="3849321"/>
            <ns1:ext cx="126341" cy="324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95" name="Google Shape;1195;p44"/>
          <ns0:cNvSpPr txBox="1"/>
          <ns0:nvPr/>
        </ns0:nvSpPr>
        <ns0:spPr>
          <ns1:xfrm>
            <ns1:off x="4445188" y="1318345"/>
            <ns1:ext cx="6851667" cy="467694"/>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開催4週間前を過ぎての発注は、料金が割り増しになります。</ns1:t>
            </ns1:r>
            <ns1:endParaRPr b="0" i="0" sz="1600" u="none" cap="none" strike="noStrike">
              <ns1:solidFill>
                <ns1:srgbClr val="000000"/>
              </ns1:solidFill>
              <ns1:latin typeface="BIZ UDPGothic"/>
              <ns1:ea typeface="BIZ UDPGothic"/>
              <ns1:cs typeface="BIZ UDPGothic"/>
              <ns1:sym typeface="BIZ UDPGothic"/>
            </ns1:endParaRPr>
          </ns1:p>
        </ns0:txBody>
      </ns0:sp>
      <ns0:graphicFrame>
        <ns0:nvGraphicFramePr>
          <ns0:cNvPr id="1196" name="Google Shape;1196;p44"/>
          <ns0:cNvGraphicFramePr/>
          <ns0:nvPr/>
        </ns0:nvGraphicFramePr>
        <ns0:xfrm>
          <ns1:off x="2542247" y="1871499"/>
          <ns1:ext cx="3000000" cy="3000000"/>
        </ns0:xfrm>
        <ns1:graphic>
          <ns1:graphicData uri="http://schemas.openxmlformats.org/drawingml/2006/table">
            <ns1:tbl>
              <ns1:tblPr>
                <ns1:noFill/>
                <ns1:tableStyleId>{3467832D-9DE1-49CC-B827-7DFF1556ED4D}</ns1:tableStyleId>
              </ns1:tblPr>
              <ns1:tblGrid>
                <ns1:gridCol w="3792850"/>
                <ns1:gridCol w="1859450"/>
                <ns1:gridCol w="1199350"/>
              </ns1:tblGrid>
              <ns1:tr h="24237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sz="1100" u="none" cap="none" strike="noStrike">
                        <ns1:solidFill>
                          <ns1:schemeClr val="lt1"/>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lt1"/>
                          </ns1:solidFill>
                          <ns1:latin typeface="BIZ UDPGothic"/>
                          <ns1:ea typeface="BIZ UDPGothic"/>
                          <ns1:cs typeface="BIZ UDPGothic"/>
                          <ns1:sym typeface="BIZ UDPGothic"/>
                        </ns1:rPr>
                        <ns1:t>Unit price (excluding tax)</ns1:t>
                      </ns1:r>
                      <ns1:endParaRPr sz="1100" u="none" cap="none" strike="noStrike">
                        <ns1:solidFill>
                          <ns1:schemeClr val="lt1"/>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lt1"/>
                          </ns1:solidFill>
                          <ns1:latin typeface="BIZ UDPGothic"/>
                          <ns1:ea typeface="BIZ UDPGothic"/>
                          <ns1:cs typeface="BIZ UDPGothic"/>
                          <ns1:sym typeface="BIZ UDPGothic"/>
                        </ns1:rPr>
                        <ns1:t>上限指定</ns1:t>
                      </ns1:r>
                      <ns1:endParaRPr sz="1100" u="none" cap="none" strike="noStrike">
                        <ns1:solidFill>
                          <ns1:schemeClr val="lt1"/>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r>
              <ns1:tr h="40455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Basic fee</ns1:t>
                      </ns1:r>
                      <ns1:endParaRPr sz="11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(Order placed more than 4 weeks before the event)</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14,500 JPY</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rowSpan="3">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20 or more people</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4237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Orders placed less than 4 weeks before the event</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1.25x surcharge</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vMerge="1"/>
              </ns1:tr>
              <ns1:tr h="24237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Orders placed less than 3 weeks before the event</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2x surcharge</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vMerge="1"/>
              </ns1:tr>
            </ns1:tbl>
          </ns1:graphicData>
        </ns1:graphic>
      </ns0:graphicFrame>
      <ns0:sp>
        <ns0:nvSpPr>
          <ns0:cNvPr id="1197" name="Google Shape;1197;p44"/>
          <ns0:cNvSpPr txBox="1"/>
          <ns0:nvPr/>
        </ns0:nvSpPr>
        <ns0:spPr>
          <ns1:xfrm>
            <ns1:off x="4316361" y="3195806"/>
            <ns1:ext cx="7397843" cy="740925"/>
          </ns1:xfrm>
          <ns1:prstGeom prst="rect">
            <ns1:avLst/>
          </ns1:prstGeom>
          <ns1:noFill/>
          <ns1:ln>
            <ns1:noFill/>
          </ns1:ln>
        </ns0:spPr>
        <ns0:txBody>
          <ns1:bodyPr anchorCtr="0" anchor="t" bIns="45700" lIns="91425" spcFirstLastPara="1" rIns="91425" wrap="square" tIns="45700">
            <ns1:noAutofit/>
          </ns1:bodyPr>
          <ns1:lstStyle/>
          <ns1:p>
            <ns1:pPr indent="0" lvl="0" marL="59309" marR="0" rtl="0" algn="l">
              <ns1:lnSpc>
                <ns1:spcPct val="100000"/>
              </ns1:lnSpc>
              <ns1:spcBef>
                <ns1:spcPts val="0"/>
              </ns1:spcBef>
              <ns1:spcAft>
                <ns1:spcPts val="0"/>
              </ns1:spcAft>
              <ns1:buClr>
                <ns1:schemeClr val="accent4"/>
              </ns1:buClr>
              <ns1:buSzPts val="18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If the final order cannot be placed 4 weeks before the event, there is no surcharge, but we will postpone the event upon consultation.</ns1:t>
            </ns1:r>
            <ns1:endParaRPr b="0" i="0" sz="1600" u="none" cap="none" strike="noStrike">
              <ns1:solidFill>
                <ns1:schemeClr val="accent4"/>
              </ns1:solidFill>
              <ns1:latin typeface="BIZ UDPGothic"/>
              <ns1:ea typeface="BIZ UDPGothic"/>
              <ns1:cs typeface="BIZ UDPGothic"/>
              <ns1:sym typeface="BIZ UDPGothic"/>
            </ns1:endParaRPr>
          </ns1:p>
        </ns0:txBody>
      </ns0:sp>
      <ns0:sp>
        <ns0:nvSpPr>
          <ns0:cNvPr id="1198" name="Google Shape;1198;p44"/>
          <ns0:cNvSpPr/>
          <ns0:nvPr/>
        </ns0:nvSpPr>
        <ns0:spPr>
          <ns1:xfrm>
            <ns1:off x="2203129" y="3317186"/>
            <ns1:ext cx="2110406" cy="394972"/>
          </ns1:xfrm>
          <ns1:prstGeom prst="rect">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Various Majisemi Club</ns1:t>
            </ns1:r>
            <ns1:endParaRPr b="0" i="0" sz="1400" u="none" cap="none" strike="noStrike">
              <ns1:solidFill>
                <ns1:srgbClr val="000000"/>
              </ns1:solidFill>
              <ns1:latin typeface="Arial"/>
              <ns1:ea typeface="Arial"/>
              <ns1:cs typeface="Arial"/>
              <ns1:sym typeface="Arial"/>
            </ns1:endParaRPr>
          </ns1:p>
        </ns0:txBody>
      </ns0:sp>
      <ns0:sp>
        <ns0:nvSpPr>
          <ns0:cNvPr id="1199" name="Google Shape;1199;p44"/>
          <ns0:cNvSpPr/>
          <ns0:nvPr/>
        </ns0:nvSpPr>
        <ns0:spPr>
          <ns1:xfrm>
            <ns1:off x="2205956" y="1386219"/>
            <ns1:ext cx="2110406" cy="394972"/>
          </ns1:xfrm>
          <ns1:prstGeom prst="rect">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Majisemi Visitor</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1200" name="Google Shape;1200;p44"/>
          <ns0:cNvSpPr txBox="1"/>
          <ns0:nvPr/>
        </ns0:nvSpPr>
        <ns0:spPr>
          <ns1:xfrm>
            <ns1:off x="2100200" y="857300"/>
            <ns1:ext cx="9797700" cy="4968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 In principle, meetings start 6 weeks in advance, with final orders placed 4 weeks before the event.</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1201" name="Google Shape;1201;p44"/>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02" name="Google Shape;1202;p44"/>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5.xml><?xml version="1.0" encoding="utf-8"?>
<ns0:sld xmlns:ns0="http://schemas.openxmlformats.org/presentationml/2006/main" xmlns:ns1="http://schemas.openxmlformats.org/drawingml/2006/main">
  <ns0:cSld>
    <ns0:spTree>
      <ns0:nvGrpSpPr>
        <ns0:cNvPr id="1207" name="Shape 1207"/>
        <ns0:cNvGrpSpPr/>
        <ns0:nvPr/>
      </ns0:nvGrpSpPr>
      <ns0:grpSpPr>
        <ns1:xfrm>
          <ns1:off x="0" y="0"/>
          <ns1:ext cx="0" cy="0"/>
          <ns1:chOff x="0" y="0"/>
          <ns1:chExt cx="0" cy="0"/>
        </ns1:xfrm>
      </ns0:grpSpPr>
      <ns0:sp>
        <ns0:nvSpPr>
          <ns0:cNvPr id="1208" name="Google Shape;1208;p45"/>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Majisemi Corporation</ns1:t>
            </ns1:r>
            <ns1:endParaRPr b="0" i="0" sz="1400" u="none" cap="none" strike="noStrike">
              <ns1:solidFill>
                <ns1:srgbClr val="000000"/>
              </ns1:solidFill>
              <ns1:latin typeface="Arial"/>
              <ns1:ea typeface="Arial"/>
              <ns1:cs typeface="Arial"/>
              <ns1:sym typeface="Arial"/>
            </ns1:endParaRPr>
          </ns1:p>
        </ns0:txBody>
      </ns0:sp>
      <ns0:sp>
        <ns0:nvSpPr>
          <ns0:cNvPr id="1209" name="Google Shape;1209;p45"/>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Tree>
  </ns0:cSld>
  <ns0:clrMapOvr>
    <ns1:masterClrMapping/>
  </ns0:clrMapOvr>
</ns0:sld>
</file>

<file path=ppt/slides/slide46.xml><?xml version="1.0" encoding="utf-8"?>
<ns0:sld xmlns:ns0="http://schemas.openxmlformats.org/presentationml/2006/main" xmlns:ns1="http://schemas.openxmlformats.org/drawingml/2006/main" xmlns:ns2="http://schemas.openxmlformats.org/officeDocument/2006/relationships">
  <ns0:cSld>
    <ns0:spTree>
      <ns0:nvGrpSpPr>
        <ns0:cNvPr id="1214" name="Shape 1214"/>
        <ns0:cNvGrpSpPr/>
        <ns0:nvPr/>
      </ns0:nvGrpSpPr>
      <ns0:grpSpPr>
        <ns1:xfrm>
          <ns1:off x="0" y="0"/>
          <ns1:ext cx="0" cy="0"/>
          <ns1:chOff x="0" y="0"/>
          <ns1:chExt cx="0" cy="0"/>
        </ns1:xfrm>
      </ns0:grpSpPr>
      <ns0:sp>
        <ns0:nvSpPr>
          <ns0:cNvPr id="1215" name="Google Shape;1215;p46"/>
          <ns0:cNvSpPr txBox="1"/>
          <ns0:nvPr/>
        </ns0:nvSpPr>
        <ns0:spPr>
          <ns1:xfrm>
            <ns1:off x="10604465" y="259864"/>
            <ns1:ext cx="1352806" cy="27695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About </ns1:t>
            </ns1:r>
            <ns1:r>
              <ns1:rPr b="0" i="0" lang="ja-JP" sz="1200" u="none" cap="none" strike="noStrike">
                <ns1:solidFill>
                  <ns1:schemeClr val="accent4"/>
                </ns1:solidFill>
                <ns1:latin typeface="BIZ UDPGothic"/>
                <ns1:ea typeface="BIZ UDPGothic"/>
                <ns1:cs typeface="BIZ UDPGothic"/>
                <ns1:sym typeface="BIZ UDPGothic"/>
              </ns1:rPr>
              <ns1:t>Us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216" name="Google Shape;1216;p46"/>
          <ns0:cNvSpPr/>
          <ns0:nvPr/>
        </ns0:nvSpPr>
        <ns0:spPr>
          <ns1:xfrm>
            <ns1:off x="0" y="-8878"/>
            <ns1:ext cx="5201692" cy="3317227"/>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1217" name="Google Shape;1217;p46"/>
          <ns0:cNvGrpSpPr/>
          <ns0:nvPr/>
        </ns0:nvGrpSpPr>
        <ns0:grpSpPr>
          <ns1:xfrm>
            <ns1:off x="700136" y="399627"/>
            <ns1:ext cx="2012784" cy="2576310"/>
            <ns1:chOff x="711269" y="1590436"/>
            <ns1:chExt cx="2012784" cy="2576310"/>
          </ns1:xfrm>
        </ns0:grpSpPr>
        <ns0:sp>
          <ns0:nvSpPr>
            <ns0:cNvPr id="1218" name="Google Shape;1218;p46"/>
            <ns0:cNvSpPr txBox="1"/>
            <ns0:nvPr/>
          </ns0:nvSpPr>
          <ns0:spPr>
            <ns1:xfrm>
              <ns1:off x="723521" y="3565246"/>
              <ns1:ext cx="2000532" cy="601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2900"/>
                <ns1:buFont typeface="Arial"/>
                <ns1:buNone/>
              </ns1:pPr>
              <ns1:r>
                <ns1:rPr b="0" i="0" lang="ja-JP" sz="2900" u="none" cap="none" strike="noStrike">
                  <ns1:solidFill>
                    <ns1:schemeClr val="lt1"/>
                  </ns1:solidFill>
                  <ns1:latin typeface="BIZ UDPGothic"/>
                  <ns1:ea typeface="BIZ UDPGothic"/>
                  <ns1:cs typeface="BIZ UDPGothic"/>
                  <ns1:sym typeface="BIZ UDPGothic"/>
                </ns1:rPr>
                <ns1:t>Company overview</ns1:t>
              </ns1:r>
              <ns1:endParaRPr b="0" i="0" sz="2900" u="none" cap="none" strike="noStrike">
                <ns1:solidFill>
                  <ns1:schemeClr val="lt1"/>
                </ns1:solidFill>
                <ns1:latin typeface="BIZ UDPGothic"/>
                <ns1:ea typeface="BIZ UDPGothic"/>
                <ns1:cs typeface="BIZ UDPGothic"/>
                <ns1:sym typeface="BIZ UDPGothic"/>
              </ns1:endParaRPr>
            </ns1:p>
          </ns0:txBody>
        </ns0:sp>
        <ns0:pic>
          <ns0:nvPicPr>
            <ns0:cNvPr descr="抽象, 挿絵 が含まれている画像&#10;&#10;自動的に生成された説明" id="1219" name="Google Shape;1219;p46"/>
            <ns0:cNvPicPr preferRelativeResize="0"/>
            <ns0:nvPr/>
          </ns0:nvPicPr>
          <ns0:blipFill rotWithShape="1">
            <ns1:blip ns2:embed="rId3">
              <ns1:alphaModFix/>
            </ns1:blip>
            <ns1:srcRect b="0" l="0" r="0" t="0"/>
            <ns1:stretch/>
          </ns0:blipFill>
          <ns0:spPr>
            <ns1:xfrm>
              <ns1:off x="711269" y="1590436"/>
              <ns1:ext cx="2000533" cy="2000533"/>
            </ns1:xfrm>
            <ns1:prstGeom prst="rect">
              <ns1:avLst/>
            </ns1:prstGeom>
            <ns1:noFill/>
            <ns1:ln cap="flat" cmpd="sng" w="9525">
              <ns1:solidFill>
                <ns1:schemeClr val="lt1"/>
              </ns1:solidFill>
              <ns1:prstDash val="solid"/>
              <ns1:round/>
              <ns1:headEnd len="sm" w="sm" type="none"/>
              <ns1:tailEnd len="sm" w="sm" type="none"/>
            </ns1:ln>
          </ns0:spPr>
        </ns0:pic>
      </ns0:grpSp>
      <ns0:sp>
        <ns0:nvSpPr>
          <ns0:cNvPr id="1220" name="Google Shape;1220;p46"/>
          <ns0:cNvSpPr txBox="1"/>
          <ns0:nvPr/>
        </ns0:nvSpPr>
        <ns0:spPr>
          <ns1:xfrm>
            <ns1:off x="3160822" y="352669"/>
            <ns1:ext cx="1868100" cy="2570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Company name</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Headquarters location</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Representative</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Business activities</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Seminar achievements</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Established</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Capital</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Number of employees</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1221" name="Google Shape;1221;p46"/>
          <ns0:cNvSpPr/>
          <ns0:nvPr/>
        </ns0:nvSpPr>
        <ns0:spPr>
          <ns1:xfrm>
            <ns1:off x="12039234" y="-536"/>
            <ns1:ext cx="157049" cy="800329"/>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22" name="Google Shape;1222;p46"/>
          <ns0:cNvSpPr txBox="1"/>
          <ns0:nvPr/>
        </ns0:nvSpPr>
        <ns0:spPr>
          <ns1:xfrm>
            <ns1:off x="5278560" y="357667"/>
            <ns1:ext cx="5651700" cy="267761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Majisemi Corporation</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3rd Floor, Shiodome Building, 1-2-20 Kaiga</ns1:t>
            </ns1:r>
            <ns1:br>
              <ns1:rPr b="0" i="0" lang="ja-JP" sz="1400" u="none" cap="none" strike="noStrike">
                <ns1:solidFill>
                  <ns1:schemeClr val="accent4"/>
                </ns1:solidFill>
                <ns1:latin typeface="BIZ UDPGothic"/>
                <ns1:ea typeface="BIZ UDPGothic"/>
                <ns1:cs typeface="BIZ UDPGothic"/>
                <ns1:sym typeface="BIZ UDPGothic"/>
              </ns1:rPr>
            </ns1:br>
            <ns1:r>
              <ns1:rPr b="0" i="0" lang="ja-JP" sz="1400" u="none" cap="none" strike="noStrike">
                <ns1:solidFill>
                  <ns1:schemeClr val="accent4"/>
                </ns1:solidFill>
                <ns1:latin typeface="BIZ UDPGothic"/>
                <ns1:ea typeface="BIZ UDPGothic"/>
                <ns1:cs typeface="BIZ UDPGothic"/>
                <ns1:sym typeface="BIZ UDPGothic"/>
              </ns1:rPr>
              <ns1:t>n, Minato-ku, Tokyo 105-0022
Yuichi Terada</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Operation of the IT and manufacturing industry-focused seminar marketing service "Majisemi"</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Last year's achievement: Approximately 1,000 events held, with a total attendance of about 60,000 people (2023)</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January 2018</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10 million JPY</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45 employees</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1223" name="Google Shape;1223;p46"/>
          <ns0:cNvSpPr txBox="1"/>
          <ns0:nvPr/>
        </ns0:nvSpPr>
        <ns0:spPr>
          <ns1:xfrm>
            <ns1:off x="5297771" y="3309953"/>
            <ns1:ext cx="6227400" cy="1938952"/>
          </ns1:xfrm>
          <ns1:prstGeom prst="rect">
            <ns1:avLst/>
          </ns1:prstGeom>
          <ns1:noFill/>
          <ns1:ln>
            <ns1:noFill/>
          </ns1:ln>
        </ns0:spPr>
        <ns0:txBody>
          <ns1:bodyPr anchorCtr="0" anchor="t" bIns="45700" lIns="91425" spcFirstLastPara="1" rIns="91425" wrap="square" tIns="45700">
            <ns1:spAutoFit/>
          </ns1:bodyPr>
          <ns1:lstStyle/>
          <ns1:p>
            <ns1:pPr indent="-285750" lvl="0" marL="285750" marR="0" rtl="0" algn="just">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Creating opportunities for new encounters and experiences w</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ith digital products and services to promote the developmen</ns1:t>
            </ns1:r>
            <ns1:r>
              <ns1:rPr b="0" i="0" lang="ja-JP" sz="1200" u="none" cap="none" strike="noStrike">
                <ns1:solidFill>
                  <ns1:schemeClr val="lt1"/>
                </ns1:solidFill>
                <ns1:latin typeface="BIZ UDPGothic"/>
                <ns1:ea typeface="BIZ UDPGothic"/>
                <ns1:cs typeface="BIZ UDPGothic"/>
                <ns1:sym typeface="BIZ UDPGothic"/>
              </ns1:rPr>
              <ns1:t>t of domestic industries and the advancement of engineers.</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just">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To achieve this, we communicate superior technologies and their potential to society, regardless of the size of the providing company.</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We clearly convey to end users not the technology itself, but how it can solve their problems.</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By 2025, we aim to host 2,000 webinars annually.</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224" name="Google Shape;1224;p46"/>
          <ns0:cNvSpPr txBox="1"/>
          <ns0:nvPr/>
        </ns0:nvSpPr>
        <ns0:spPr>
          <ns1:xfrm>
            <ns1:off x="1308066" y="4439084"/>
            <ns1:ext cx="3753000" cy="67706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1" i="0" lang="ja-JP" sz="1900" u="none" cap="none" strike="noStrike">
                <ns1:solidFill>
                  <ns1:schemeClr val="accent4"/>
                </ns1:solidFill>
                <ns1:latin typeface="BIZ UDPGothic"/>
                <ns1:ea typeface="BIZ UDPGothic"/>
                <ns1:cs typeface="BIZ UDPGothic"/>
                <ns1:sym typeface="BIZ UDPGothic"/>
              </ns1:rPr>
              <ns1:t>Transform seminars into entertainment</ns1:t>
            </ns1:r>
            <ns1:endParaRPr b="1" i="0" sz="1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1" i="0" lang="ja-JP" sz="1900" u="none" cap="none" strike="noStrike">
                <ns1:solidFill>
                  <ns1:schemeClr val="accent4"/>
                </ns1:solidFill>
                <ns1:latin typeface="BIZ UDPGothic"/>
                <ns1:ea typeface="BIZ UDPGothic"/>
                <ns1:cs typeface="BIZ UDPGothic"/>
                <ns1:sym typeface="BIZ UDPGothic"/>
              </ns1:rPr>
              <ns1:t>Change society through seminars</ns1:t>
            </ns1:r>
            <ns1:endParaRPr b="1" i="0" sz="900" u="none" cap="none" strike="noStrike">
              <ns1:solidFill>
                <ns1:schemeClr val="accent4"/>
              </ns1:solidFill>
              <ns1:latin typeface="BIZ UDPGothic"/>
              <ns1:ea typeface="BIZ UDPGothic"/>
              <ns1:cs typeface="BIZ UDPGothic"/>
              <ns1:sym typeface="BIZ UDPGothic"/>
            </ns1:endParaRPr>
          </ns1:p>
        </ns0:txBody>
      </ns0:sp>
      <ns0:sp>
        <ns0:nvSpPr>
          <ns0:cNvPr id="1225" name="Google Shape;1225;p46"/>
          <ns0:cNvSpPr txBox="1"/>
          <ns0:nvPr/>
        </ns0:nvSpPr>
        <ns0:spPr>
          <ns1:xfrm>
            <ns1:off x="531874" y="3666464"/>
            <ns1:ext cx="3989700" cy="828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4800"/>
              <ns1:buFont typeface="Arial"/>
              <ns1:buNone/>
            </ns1:pPr>
            <ns1:r>
              <ns1:rPr b="1" i="0" lang="ja-JP" sz="4800" u="none" cap="none" strike="noStrike">
                <ns1:solidFill>
                  <ns1:schemeClr val="accent4"/>
                </ns1:solidFill>
                <ns1:latin typeface="Aharoni"/>
                <ns1:ea typeface="Aharoni"/>
                <ns1:cs typeface="Aharoni"/>
                <ns1:sym typeface="Aharoni"/>
              </ns1:rPr>
              <ns1:t>MISSION</ns1:t>
            </ns1:r>
            <ns1:endParaRPr b="0" i="0" sz="4800" u="none" cap="none" strike="noStrike">
              <ns1:solidFill>
                <ns1:schemeClr val="accent4"/>
              </ns1:solidFill>
              <ns1:latin typeface="Aharoni"/>
              <ns1:ea typeface="Aharoni"/>
              <ns1:cs typeface="Aharoni"/>
              <ns1:sym typeface="Aharoni"/>
            </ns1:endParaRPr>
          </ns1:p>
        </ns0:txBody>
      </ns0:sp>
      <ns0:sp>
        <ns0:nvSpPr>
          <ns0:cNvPr id="1226" name="Google Shape;1226;p46"/>
          <ns0:cNvSpPr txBox="1"/>
          <ns0:nvPr/>
        </ns0:nvSpPr>
        <ns0:spPr>
          <ns1:xfrm>
            <ns1:off x="7675249" y="6568822"/>
            <ns1:ext cx="38706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8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Survey overview by Japan Marketing Research Organization: 2021 service comparison impression survey</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800"/>
              <ns1:buFont typeface="Arial"/>
              <ns1:buNone/>
            </ns1:pPr>
            <ns1:r>
              <ns1:t/>
            </ns1:r>
            <ns1:endParaRPr b="0" i="0" sz="800" u="none" cap="none" strike="noStrike">
              <ns1:solidFill>
                <ns1:schemeClr val="accent4"/>
              </ns1:solidFill>
              <ns1:latin typeface="BIZ UDPGothic"/>
              <ns1:ea typeface="BIZ UDPGothic"/>
              <ns1:cs typeface="BIZ UDPGothic"/>
              <ns1:sym typeface="BIZ UDPGothic"/>
            </ns1:endParaRPr>
          </ns1:p>
        </ns0:txBody>
      </ns0:sp>
      <ns0:sp>
        <ns0:nvSpPr>
          <ns0:cNvPr id="1227" name="Google Shape;1227;p46"/>
          <ns0:cNvSpPr/>
          <ns0:nvPr/>
        </ns0:nvSpPr>
        <ns0:spPr>
          <ns1:xfrm>
            <ns1:off x="0" y="5571601"/>
            <ns1:ext cx="12191999" cy="72048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28" name="Google Shape;1228;p46"/>
          <ns0:cNvSpPr txBox="1"/>
          <ns0:nvPr/>
        </ns0:nvSpPr>
        <ns0:spPr>
          <ns1:xfrm>
            <ns1:off x="4326777" y="5670233"/>
            <ns1:ext cx="1779597"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No.1 in seminars strong in attracting customers</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ロゴ&#10;&#10;自動的に生成された説明" id="1229" name="Google Shape;1229;p46"/>
          <ns0:cNvPicPr preferRelativeResize="0"/>
          <ns0:nvPr/>
        </ns0:nvPicPr>
        <ns0:blipFill rotWithShape="1">
          <ns1:blip ns2:embed="rId4">
            <ns1:alphaModFix/>
          </ns1:blip>
          <ns1:srcRect b="0" l="0" r="0" t="0"/>
          <ns1:stretch/>
        </ns0:blipFill>
        <ns0:spPr>
          <ns1:xfrm>
            <ns1:off x="3377976" y="5316748"/>
            <ns1:ext cx="978791" cy="1094189"/>
          </ns1:xfrm>
          <ns1:prstGeom prst="rect">
            <ns1:avLst/>
          </ns1:prstGeom>
          <ns1:noFill/>
          <ns1:ln>
            <ns1:noFill/>
          </ns1:ln>
          <ns1:effectLst>
            <ns1:outerShdw blurRad="50800" rotWithShape="0" algn="tl" dir="2700000" dist="38100">
              <ns1:srgbClr val="000000">
                <ns1:alpha val="40000"/>
              </ns1:srgbClr>
            </ns1:outerShdw>
          </ns1:effectLst>
        </ns0:spPr>
      </ns0:pic>
      <ns0:pic>
        <ns0:nvPicPr>
          <ns0:cNvPr descr="ロゴ&#10;&#10;自動的に生成された説明" id="1230" name="Google Shape;1230;p46"/>
          <ns0:cNvPicPr preferRelativeResize="0"/>
          <ns0:nvPr/>
        </ns0:nvPicPr>
        <ns0:blipFill rotWithShape="1">
          <ns1:blip ns2:embed="rId4">
            <ns1:alphaModFix/>
          </ns1:blip>
          <ns1:srcRect b="0" l="0" r="0" t="0"/>
          <ns1:stretch/>
        </ns0:blipFill>
        <ns0:spPr>
          <ns1:xfrm>
            <ns1:off x="6217355" y="5336173"/>
            <ns1:ext cx="978792" cy="1094188"/>
          </ns1:xfrm>
          <ns1:prstGeom prst="rect">
            <ns1:avLst/>
          </ns1:prstGeom>
          <ns1:noFill/>
          <ns1:ln>
            <ns1:noFill/>
          </ns1:ln>
          <ns1:effectLst>
            <ns1:outerShdw blurRad="50800" rotWithShape="0" algn="tl" dir="2700000" dist="38100">
              <ns1:srgbClr val="000000">
                <ns1:alpha val="40000"/>
              </ns1:srgbClr>
            </ns1:outerShdw>
          </ns1:effectLst>
        </ns0:spPr>
      </ns0:pic>
      <ns0:pic>
        <ns0:nvPicPr>
          <ns0:cNvPr descr="ロゴ&#10;&#10;自動的に生成された説明" id="1231" name="Google Shape;1231;p46"/>
          <ns0:cNvPicPr preferRelativeResize="0"/>
          <ns0:nvPr/>
        </ns0:nvPicPr>
        <ns0:blipFill rotWithShape="1">
          <ns1:blip ns2:embed="rId4">
            <ns1:alphaModFix/>
          </ns1:blip>
          <ns1:srcRect b="0" l="0" r="0" t="0"/>
          <ns1:stretch/>
        </ns0:blipFill>
        <ns0:spPr>
          <ns1:xfrm>
            <ns1:off x="8697741" y="5374908"/>
            <ns1:ext cx="978792" cy="1094188"/>
          </ns1:xfrm>
          <ns1:prstGeom prst="rect">
            <ns1:avLst/>
          </ns1:prstGeom>
          <ns1:noFill/>
          <ns1:ln>
            <ns1:noFill/>
          </ns1:ln>
          <ns1:effectLst>
            <ns1:outerShdw blurRad="50800" rotWithShape="0" algn="tl" dir="2700000" dist="38100">
              <ns1:srgbClr val="000000">
                <ns1:alpha val="40000"/>
              </ns1:srgbClr>
            </ns1:outerShdw>
          </ns1:effectLst>
        </ns0:spPr>
      </ns0:pic>
      <ns0:sp>
        <ns0:nvSpPr>
          <ns0:cNvPr id="1232" name="Google Shape;1232;p46"/>
          <ns0:cNvSpPr txBox="1"/>
          <ns0:nvPr/>
        </ns0:nvSpPr>
        <ns0:spPr>
          <ns1:xfrm>
            <ns1:off x="9578638" y="5562393"/>
            <ns1:ext cx="1823700" cy="738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For acquiring new business negotiations</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Seminars strong in</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No.1</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233" name="Google Shape;1233;p46"/>
          <ns0:cNvSpPr txBox="1"/>
          <ns0:nvPr/>
        </ns0:nvSpPr>
        <ns0:spPr>
          <ns1:xfrm>
            <ns1:off x="6874255" y="5562393"/>
            <ns1:ext cx="1865100" cy="738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Seminars chosen by</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IT managers</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No.1</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234" name="Google Shape;1234;p46"/>
          <ns0:cNvSpPr txBox="1"/>
          <ns0:nvPr/>
        </ns0:nvSpPr>
        <ns0:spPr>
          <ns1:xfrm>
            <ns1:off x="726380" y="5639476"/>
            <ns1:ext cx="24420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Thanks to you, we achieved three No.1</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achieved! 1</ns1:t>
            </ns1:r>
            <ns1:endParaRPr b="1" i="0" sz="1600" u="none" cap="none" strike="noStrike">
              <ns1:solidFill>
                <ns1:srgbClr val="000000"/>
              </ns1:solidFill>
              <ns1:latin typeface="BIZ UDPGothic"/>
              <ns1:ea typeface="BIZ UDPGothic"/>
              <ns1:cs typeface="BIZ UDPGothic"/>
              <ns1:sym typeface="BIZ UDPGothic"/>
            </ns1:endParaRPr>
          </ns1:p>
        </ns0:txBody>
      </ns0:sp>
      <ns0:cxnSp>
        <ns0:nvCxnSpPr>
          <ns0:cNvPr id="1235" name="Google Shape;1235;p46"/>
          <ns0:cNvCxnSpPr/>
          <ns0:nvPr/>
        </ns0:nvCxnSpPr>
        <ns0:spPr>
          <ns1:xfrm>
            <ns1:off x="606009" y="4439084"/>
            <ns1:ext cx="4595683"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236" name="Google Shape;1236;p46"/>
          <ns0:cNvSpPr txBox="1"/>
          <ns0:nvPr/>
        </ns0:nvSpPr>
        <ns0:spPr>
          <ns1:xfrm>
            <ns1:off x="10164033" y="6321232"/>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37" name="Google Shape;1237;p46"/>
          <ns0:cNvSpPr txBox="1"/>
          <ns0:nvPr>
            <ns0:ph idx="12" type="sldNum"/>
          </ns0:nvPr>
        </ns0:nvSpPr>
        <ns0:spPr>
          <ns1:xfrm>
            <ns1:off x="11755464" y="6321233"/>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7.xml><?xml version="1.0" encoding="utf-8"?>
<ns0:sld xmlns:ns0="http://schemas.openxmlformats.org/presentationml/2006/main" xmlns:ns1="http://schemas.openxmlformats.org/drawingml/2006/main" xmlns:ns2="http://schemas.openxmlformats.org/officeDocument/2006/relationships">
  <ns0:cSld>
    <ns0:spTree>
      <ns0:nvGrpSpPr>
        <ns0:cNvPr id="1242" name="Shape 1242"/>
        <ns0:cNvGrpSpPr/>
        <ns0:nvPr/>
      </ns0:nvGrpSpPr>
      <ns0:grpSpPr>
        <ns1:xfrm>
          <ns1:off x="0" y="0"/>
          <ns1:ext cx="0" cy="0"/>
          <ns1:chOff x="0" y="0"/>
          <ns1:chExt cx="0" cy="0"/>
        </ns1:xfrm>
      </ns0:grpSpPr>
      <ns0:sp>
        <ns0:nvSpPr>
          <ns0:cNvPr id="1243" name="Google Shape;1243;p47"/>
          <ns0:cNvSpPr/>
          <ns0:nvPr/>
        </ns0:nvSpPr>
        <ns0:spPr>
          <ns1:xfrm>
            <ns1:off x="1" y="2945219"/>
            <ns1:ext cx="2743200" cy="3912781"/>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44" name="Google Shape;1244;p47"/>
          <ns0:cNvSpPr/>
          <ns0:nvPr/>
        </ns0:nvSpPr>
        <ns0:spPr>
          <ns1:xfrm>
            <ns1:off x="12039234" y="-536"/>
            <ns1:ext cx="157049" cy="800329"/>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45" name="Google Shape;1245;p47"/>
          <ns0:cNvSpPr txBox="1"/>
          <ns0:nvPr/>
        </ns0:nvSpPr>
        <ns0:spPr>
          <ns1:xfrm>
            <ns1:off x="634801" y="3827126"/>
            <ns1:ext cx="1473600" cy="13866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4000"/>
              <ns1:buFont typeface="Arial"/>
              <ns1:buNone/>
            </ns1:pPr>
            <ns1:r>
              <ns1:rPr b="0" i="0" lang="ja-JP" sz="4000" u="none" cap="none" strike="noStrike">
                <ns1:solidFill>
                  <ns1:schemeClr val="lt1"/>
                </ns1:solidFill>
                <ns1:latin typeface="BIZ UDPGothic"/>
                <ns1:ea typeface="BIZ UDPGothic"/>
                <ns1:cs typeface="BIZ UDPGothic"/>
                <ns1:sym typeface="BIZ UDPGothic"/>
              </ns1:rPr>
              <ns1:t>Transaction record</ns1:t>
            </ns1:r>
            <ns1:endParaRPr b="0" i="0" sz="4000" u="none" cap="none" strike="noStrike">
              <ns1:solidFill>
                <ns1:schemeClr val="lt1"/>
              </ns1:solidFill>
              <ns1:latin typeface="BIZ UDPGothic"/>
              <ns1:ea typeface="BIZ UDPGothic"/>
              <ns1:cs typeface="BIZ UDPGothic"/>
              <ns1:sym typeface="BIZ UDPGothic"/>
            </ns1:endParaRPr>
          </ns1:p>
        </ns0:txBody>
      </ns0:sp>
      <ns0:sp>
        <ns0:nvSpPr>
          <ns0:cNvPr id="1246" name="Google Shape;1246;p47"/>
          <ns0:cNvSpPr txBox="1"/>
          <ns0:nvPr/>
        </ns0:nvSpPr>
        <ns0:spPr>
          <ns1:xfrm>
            <ns1:off x="3131834" y="2845187"/>
            <ns1:ext cx="2931600" cy="3452700"/>
          </ns1:xfrm>
          <ns1:prstGeom prst="rect">
            <ns1:avLst/>
          </ns1:prstGeom>
          <ns1:noFill/>
          <ns1:ln>
            <ns1:noFill/>
          </ns1:ln>
        </ns0:spPr>
        <ns0:txBody>
          <ns1:bodyPr anchorCtr="0" anchor="t" bIns="52125" lIns="104275" spcFirstLastPara="1" rIns="104275" wrap="square" tIns="52125">
            <ns1:noAutofit/>
          </ns1:bodyPr>
          <ns1:lstStyle/>
          <ns1:p>
            <ns1:pPr indent="0" lvl="0" marL="635" marR="0" rtl="0" algn="l">
              <ns1:lnSpc>
                <ns1:spcPct val="76190"/>
              </ns1:lnSpc>
              <ns1:spcBef>
                <ns1:spcPts val="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A10 Networks,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ITec Hankyu Hanshin Co., Ltd.</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Advantech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AXIO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Assist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ITOCHU Techno-Solutions Corporation</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Internet Initiative Japan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Infocom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Equinix Japan K.K.</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SCSK Corporation</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F-Secure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MOTEX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Encourage Technologies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Entrust Japan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OGIS-RI Co., Ltd.</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OPRO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QlikTech Japan K.K.</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Cross Head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KCCS Mobile Engineering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Serverworks Co., Ltd.</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1247" name="Google Shape;1247;p47"/>
          <ns0:cNvSpPr txBox="1"/>
          <ns0:nvPr/>
        </ns0:nvSpPr>
        <ns0:spPr>
          <ns1:xfrm>
            <ns1:off x="5939880" y="2845187"/>
            <ns1:ext cx="2658300" cy="3338400"/>
          </ns1:xfrm>
          <ns1:prstGeom prst="rect">
            <ns1:avLst/>
          </ns1:prstGeom>
          <ns1:noFill/>
          <ns1:ln>
            <ns1:noFill/>
          </ns1:ln>
        </ns0:spPr>
        <ns0:txBody>
          <ns1:bodyPr anchorCtr="0" anchor="t" bIns="52125" lIns="104275" spcFirstLastPara="1" rIns="104275" wrap="square" tIns="52125">
            <ns1:noAutofit/>
          </ns1:bodyPr>
          <ns1:lstStyle/>
          <ns1:p>
            <ns1:pPr indent="0" lvl="0" marL="635" marR="0" rtl="0" algn="l">
              <ns1:lnSpc>
                <ns1:spcPct val="76190"/>
              </ns1:lnSpc>
              <ns1:spcBef>
                <ns1:spcPts val="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Sios Technology,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Cybertrust Japan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ZEAL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CTC System Management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Systena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Singapore Telecommunications Japan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GMO GlobalSign K.K.</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JB Service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Startia Raise,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Smart Style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Sumitomo Electric Information Systems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Zoho Japan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Soliton Systems K.K.</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Dynatrace</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TIS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Techvan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TechMatrix Corporation</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Delivery Consulting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Dell EMC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NSW Inc.</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1248" name="Google Shape;1248;p47"/>
          <ns0:cNvSpPr txBox="1"/>
          <ns0:nvPr/>
        </ns0:nvSpPr>
        <ns0:spPr>
          <ns1:xfrm>
            <ns1:off x="8784939" y="2845187"/>
            <ns1:ext cx="2931600" cy="3329700"/>
          </ns1:xfrm>
          <ns1:prstGeom prst="rect">
            <ns1:avLst/>
          </ns1:prstGeom>
          <ns1:noFill/>
          <ns1:ln>
            <ns1:noFill/>
          </ns1:ln>
        </ns0:spPr>
        <ns0:txBody>
          <ns1:bodyPr anchorCtr="0" anchor="t" bIns="52125" lIns="104275" spcFirstLastPara="1" rIns="104275" wrap="square" tIns="52125">
            <ns1:noAutofit/>
          </ns1:bodyPr>
          <ns1:lstStyle/>
          <ns1:p>
            <ns1:pPr indent="0" lvl="0" marL="635" marR="0" rtl="0" algn="l">
              <ns1:lnSpc>
                <ns1:spcPct val="76190"/>
              </ns1:lnSpc>
              <ns1:spcBef>
                <ns1:spcPts val="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Hulinks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Netskope Japan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Pasona Tech,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Nippon Telegraph and Telephone East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Fujitsu Limited</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Fujitsu Communication Services Limited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Fuji Electric IT Solutions Co., Ltd.</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Mitsubishi Electric Information Systems Corporation</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Mirantis Japan Corporation</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Monstar Lab,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Red Team Technologies Co., Ltd.</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Rosetta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dk1"/>
              </ns1:buClr>
              <ns1:buSzPts val="1100"/>
              <ns1:buFont typeface="Noto Sans Symbols"/>
              <ns1:buNone/>
            </ns1:pPr>
            <ns1:r>
              <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(Agent)</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MM Research Institute,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Creative Bank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Target Media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Nikkei Advertising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Bigbeat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Mynavi Corporation</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1249" name="Google Shape;1249;p47"/>
          <ns0:cNvSpPr txBox="1"/>
          <ns0:nvPr/>
        </ns0:nvSpPr>
        <ns0:spPr>
          <ns1:xfrm>
            <ns1:off x="495481" y="5667934"/>
            <ns1:ext cx="1752240" cy="253875"/>
          </ns1:xfrm>
          <ns1:prstGeom prst="rect">
            <ns1:avLst/>
          </ns1:prstGeom>
          <ns1:noFill/>
          <ns1:ln cap="flat" cmpd="sng" w="9525">
            <ns1:solidFill>
              <ns1:schemeClr val="lt1"/>
            </ns1:solidFill>
            <ns1:prstDash val="solid"/>
            <ns1:round/>
            <ns1:headEnd len="sm" w="sm" type="none"/>
            <ns1:tailEnd len="sm" w="sm" type="none"/>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050" u="none" cap="none" strike="noStrike">
                <ns1:solidFill>
                  <ns1:schemeClr val="lt1"/>
                </ns1:solidFill>
                <ns1:latin typeface="BIZ UDPGothic"/>
                <ns1:ea typeface="BIZ UDPGothic"/>
                <ns1:cs typeface="BIZ UDPGothic"/>
                <ns1:sym typeface="BIZ UDPGothic"/>
              </ns1:rPr>
              <ns1:t>Major clients only, in alphabetical order</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1250" name="Google Shape;1250;p47"/>
          <ns0:cNvSpPr/>
          <ns0:nvPr/>
        </ns0:nvSpPr>
        <ns0:spPr>
          <ns1:xfrm>
            <ns1:off x="1303567" y="242011"/>
            <ns1:ext cx="2513533" cy="2513533"/>
          </ns1:xfrm>
          <ns1:prstGeom prst="ellipse">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accent5"/>
              </ns1:solidFill>
              <ns1:latin typeface="Arial"/>
              <ns1:ea typeface="Arial"/>
              <ns1:cs typeface="Arial"/>
              <ns1:sym typeface="Arial"/>
            </ns1:endParaRPr>
          </ns1:p>
        </ns0:txBody>
      </ns0:sp>
      <ns0:sp>
        <ns0:nvSpPr>
          <ns0:cNvPr id="1251" name="Google Shape;1251;p47"/>
          <ns0:cNvSpPr txBox="1"/>
          <ns0:nvPr/>
        </ns0:nvSpPr>
        <ns0:spPr>
          <ns1:xfrm>
            <ns1:off x="1303567" y="888374"/>
            <ns1:ext cx="2513400" cy="1139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With our</ns1:t>
            </ns1:r>
            <ns1:r>
              <ns1:rPr b="0" i="0" lang="ja-JP" sz="1800" u="none" cap="none" strike="noStrike">
                <ns1:solidFill>
                  <ns1:schemeClr val="accent4"/>
                </ns1:solidFill>
                <ns1:latin typeface="BIZ UDPGothic"/>
                <ns1:ea typeface="BIZ UDPGothic"/>
                <ns1:cs typeface="BIZ UDPGothic"/>
                <ns1:sym typeface="BIZ UDPGothic"/>
              </ns1:rPr>
              <ns1:t> clients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Number of se</ns1:t>
            </ns1:r>
            <ns1:r>
              <ns1:rPr b="0" i="0" lang="ja-JP" sz="1800" u="none" cap="none" strike="noStrike">
                <ns1:solidFill>
                  <ns1:schemeClr val="accent4"/>
                </ns1:solidFill>
                <ns1:latin typeface="BIZ UDPGothic"/>
                <ns1:ea typeface="BIZ UDPGothic"/>
                <ns1:cs typeface="BIZ UDPGothic"/>
                <ns1:sym typeface="BIZ UDPGothic"/>
              </ns1:rPr>
              <ns1:t>minars held</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Increasing every year!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252" name="Google Shape;1252;p47"/>
          <ns0:cNvSpPr txBox="1"/>
          <ns0:nvPr/>
        </ns0:nvSpPr>
        <ns0:spPr>
          <ns1:xfrm>
            <ns1:off x="10604465" y="259864"/>
            <ns1:ext cx="1352806" cy="27695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About </ns1:t>
            </ns1:r>
            <ns1:r>
              <ns1:rPr b="0" i="0" lang="ja-JP" sz="1200" u="none" cap="none" strike="noStrike">
                <ns1:solidFill>
                  <ns1:schemeClr val="accent4"/>
                </ns1:solidFill>
                <ns1:latin typeface="BIZ UDPGothic"/>
                <ns1:ea typeface="BIZ UDPGothic"/>
                <ns1:cs typeface="BIZ UDPGothic"/>
                <ns1:sym typeface="BIZ UDPGothic"/>
              </ns1:rPr>
              <ns1:t>Us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253" name="Google Shape;1253;p47"/>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54" name="Google Shape;1254;p47"/>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pic>
        <ns0:nvPicPr>
          <ns0:cNvPr id="1255" name="Google Shape;1255;p47"/>
          <ns0:cNvPicPr preferRelativeResize="0"/>
          <ns0:nvPr/>
        </ns0:nvPicPr>
        <ns0:blipFill rotWithShape="1">
          <ns1:blip ns2:embed="rId3">
            <ns1:alphaModFix/>
          </ns1:blip>
          <ns1:srcRect b="0" l="0" r="0" t="0"/>
          <ns1:stretch/>
        </ns0:blipFill>
        <ns0:spPr>
          <ns1:xfrm>
            <ns1:off x="3969500" y="152400"/>
            <ns1:ext cx="7072476" cy="2513550"/>
          </ns1:xfrm>
          <ns1:prstGeom prst="rect">
            <ns1:avLst/>
          </ns1:prstGeom>
          <ns1:noFill/>
          <ns1:ln>
            <ns1:noFill/>
          </ns1:ln>
        </ns0:spPr>
      </ns0:pic>
    </ns0:spTree>
  </ns0:cSld>
  <ns0:clrMapOvr>
    <ns1:masterClrMapping/>
  </ns0:clrMapOvr>
</ns0:sld>
</file>

<file path=ppt/slides/slide48.xml><?xml version="1.0" encoding="utf-8"?>
<ns0:sld xmlns:ns0="http://schemas.openxmlformats.org/presentationml/2006/main" xmlns:ns1="http://schemas.openxmlformats.org/drawingml/2006/main" xmlns:ns2="http://schemas.openxmlformats.org/officeDocument/2006/relationships">
  <ns0:cSld>
    <ns0:spTree>
      <ns0:nvGrpSpPr>
        <ns0:cNvPr id="1260" name="Shape 1260"/>
        <ns0:cNvGrpSpPr/>
        <ns0:nvPr/>
      </ns0:nvGrpSpPr>
      <ns0:grpSpPr>
        <ns1:xfrm>
          <ns1:off x="0" y="0"/>
          <ns1:ext cx="0" cy="0"/>
          <ns1:chOff x="0" y="0"/>
          <ns1:chExt cx="0" cy="0"/>
        </ns1:xfrm>
      </ns0:grpSpPr>
      <ns0:pic>
        <ns0:nvPicPr>
          <ns0:cNvPr descr="背景パターン" id="1261" name="Google Shape;1261;p48"/>
          <ns0:cNvPicPr preferRelativeResize="0"/>
          <ns0:nvPr/>
        </ns0:nvPicPr>
        <ns0:blipFill rotWithShape="1">
          <ns1:blip ns2:embed="rId3">
            <ns1:alphaModFix/>
          </ns1:blip>
          <ns1:srcRect b="0" l="0" r="0" t="0"/>
          <ns1:stretch/>
        </ns0:blipFill>
        <ns0:spPr>
          <ns1:xfrm>
            <ns1:off x="0" y="0"/>
            <ns1:ext cx="12278386" cy="6858000"/>
          </ns1:xfrm>
          <ns1:prstGeom prst="rect">
            <ns1:avLst/>
          </ns1:prstGeom>
          <ns1:noFill/>
          <ns1:ln>
            <ns1:noFill/>
          </ns1:ln>
        </ns0:spPr>
      </ns0:pic>
      <ns0:sp>
        <ns0:nvSpPr>
          <ns0:cNvPr id="1262" name="Google Shape;1262;p48"/>
          <ns0:cNvSpPr txBox="1"/>
          <ns0:nvPr/>
        </ns0:nvSpPr>
        <ns0:spPr>
          <ns1:xfrm>
            <ns1:off x="1914125" y="3493120"/>
            <ns1:ext cx="8348100" cy="1263197"/>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4000"/>
              <ns1:buFont typeface="Arial"/>
              <ns1:buNone/>
            </ns1:pPr>
            <ns1:r>
              <ns1:rPr b="1" i="0" lang="ja-JP" sz="3600" u="none" cap="none" strike="noStrike">
                <ns1:solidFill>
                  <ns1:schemeClr val="lt1"/>
                </ns1:solidFill>
                <ns1:latin typeface="BIZ UDPGothic"/>
                <ns1:ea typeface="BIZ UDPGothic"/>
                <ns1:cs typeface="BIZ UDPGothic"/>
                <ns1:sym typeface="BIZ UDPGothic"/>
              </ns1:rPr>
              <ns1:t>Transform seminars into entertainment</ns1:t>
            </ns1:r>
            <ns1:endParaRPr b="1" i="0" sz="3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4000"/>
              <ns1:buFont typeface="Arial"/>
              <ns1:buNone/>
            </ns1:pPr>
            <ns1:r>
              <ns1:rPr b="1" i="0" lang="ja-JP" sz="3600" u="none" cap="none" strike="noStrike">
                <ns1:solidFill>
                  <ns1:schemeClr val="lt1"/>
                </ns1:solidFill>
                <ns1:latin typeface="BIZ UDPGothic"/>
                <ns1:ea typeface="BIZ UDPGothic"/>
                <ns1:cs typeface="BIZ UDPGothic"/>
                <ns1:sym typeface="BIZ UDPGothic"/>
              </ns1:rPr>
              <ns1:t>Change society through seminars</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1263" name="Google Shape;1263;p48"/>
          <ns0:cNvGrpSpPr/>
          <ns0:nvPr/>
        </ns0:nvGrpSpPr>
        <ns0:grpSpPr>
          <ns1:xfrm>
            <ns1:off x="4732137" y="413522"/>
            <ns1:ext cx="2879718" cy="1024215"/>
            <ns1:chOff x="4649862" y="1573510"/>
            <ns1:chExt cx="2879718" cy="1024215"/>
          </ns1:xfrm>
        </ns0:grpSpPr>
        <ns0:pic>
          <ns0:nvPicPr>
            <ns0:cNvPr descr="ロゴ&#10;&#10;自動的に生成された説明" id="1264" name="Google Shape;1264;p48"/>
            <ns0:cNvPicPr preferRelativeResize="0"/>
            <ns0:nvPr/>
          </ns0:nvPicPr>
          <ns0:blipFill rotWithShape="1">
            <ns1:blip ns2:embed="rId4">
              <ns1:alphaModFix/>
            </ns1:blip>
            <ns1:srcRect b="0" l="0" r="0" t="0"/>
            <ns1:stretch/>
          </ns0:blipFill>
          <ns0:spPr>
            <ns1:xfrm>
              <ns1:off x="5634659" y="1573510"/>
              <ns1:ext cx="916196" cy="1024215"/>
            </ns1:xfrm>
            <ns1:prstGeom prst="rect">
              <ns1:avLst/>
            </ns1:prstGeom>
            <ns1:noFill/>
            <ns1:ln>
              <ns1:noFill/>
            </ns1:ln>
            <ns1:effectLst>
              <ns1:outerShdw blurRad="50800" rotWithShape="0" algn="t" dir="5400000" dist="38100">
                <ns1:srgbClr val="000000">
                  <ns1:alpha val="40000"/>
                </ns1:srgbClr>
              </ns1:outerShdw>
            </ns1:effectLst>
          </ns0:spPr>
        </ns0:pic>
        <ns0:pic>
          <ns0:nvPicPr>
            <ns0:cNvPr descr="ロゴ&#10;&#10;自動的に生成された説明" id="1265" name="Google Shape;1265;p48"/>
            <ns0:cNvPicPr preferRelativeResize="0"/>
            <ns0:nvPr/>
          </ns0:nvPicPr>
          <ns0:blipFill rotWithShape="1">
            <ns1:blip ns2:embed="rId4">
              <ns1:alphaModFix/>
            </ns1:blip>
            <ns1:srcRect b="0" l="0" r="0" t="0"/>
            <ns1:stretch/>
          </ns0:blipFill>
          <ns0:spPr>
            <ns1:xfrm>
              <ns1:off x="6613384" y="1573510"/>
              <ns1:ext cx="916196" cy="1024215"/>
            </ns1:xfrm>
            <ns1:prstGeom prst="rect">
              <ns1:avLst/>
            </ns1:prstGeom>
            <ns1:noFill/>
            <ns1:ln>
              <ns1:noFill/>
            </ns1:ln>
            <ns1:effectLst>
              <ns1:outerShdw blurRad="50800" rotWithShape="0" algn="t" dir="5400000" dist="38100">
                <ns1:srgbClr val="000000">
                  <ns1:alpha val="40000"/>
                </ns1:srgbClr>
              </ns1:outerShdw>
            </ns1:effectLst>
          </ns0:spPr>
        </ns0:pic>
        <ns0:pic>
          <ns0:nvPicPr>
            <ns0:cNvPr descr="ロゴ&#10;&#10;自動的に生成された説明" id="1266" name="Google Shape;1266;p48"/>
            <ns0:cNvPicPr preferRelativeResize="0"/>
            <ns0:nvPr/>
          </ns0:nvPicPr>
          <ns0:blipFill rotWithShape="1">
            <ns1:blip ns2:embed="rId4">
              <ns1:alphaModFix/>
            </ns1:blip>
            <ns1:srcRect b="0" l="0" r="0" t="0"/>
            <ns1:stretch/>
          </ns0:blipFill>
          <ns0:spPr>
            <ns1:xfrm>
              <ns1:off x="4649862" y="1573510"/>
              <ns1:ext cx="916196" cy="1024215"/>
            </ns1:xfrm>
            <ns1:prstGeom prst="rect">
              <ns1:avLst/>
            </ns1:prstGeom>
            <ns1:noFill/>
            <ns1:ln>
              <ns1:noFill/>
            </ns1:ln>
            <ns1:effectLst>
              <ns1:outerShdw blurRad="50800" rotWithShape="0" algn="t" dir="5400000" dist="38100">
                <ns1:srgbClr val="000000">
                  <ns1:alpha val="40000"/>
                </ns1:srgbClr>
              </ns1:outerShdw>
            </ns1:effectLst>
          </ns0:spPr>
        </ns0:pic>
      </ns0:grpSp>
      <ns0:grpSp>
        <ns0:nvGrpSpPr>
          <ns0:cNvPr id="1267" name="Google Shape;1267;p48"/>
          <ns0:cNvGrpSpPr/>
          <ns0:nvPr/>
        </ns0:nvGrpSpPr>
        <ns0:grpSpPr>
          <ns1:xfrm>
            <ns1:off x="3969353" y="1585656"/>
            <ns1:ext cx="4405363" cy="1445074"/>
            <ns1:chOff x="3636169" y="1970880"/>
            <ns1:chExt cx="4916700" cy="1445074"/>
          </ns1:xfrm>
        </ns0:grpSpPr>
        <ns0:sp>
          <ns0:nvSpPr>
            <ns0:cNvPr id="1268" name="Google Shape;1268;p48"/>
            <ns0:cNvSpPr txBox="1"/>
            <ns0:nvPr/>
          </ns0:nvSpPr>
          <ns0:spPr>
            <ns1:xfrm>
              <ns1:off x="4117968" y="1970880"/>
              <ns1:ext cx="3953101"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 in seminars strong in attracting customers</ns1:t>
              </ns1:r>
              <ns1:endParaRPr b="1" i="0" sz="2000" u="none" cap="none" strike="noStrike">
                <ns1:solidFill>
                  <ns1:schemeClr val="lt1"/>
                </ns1:solidFill>
                <ns1:latin typeface="BIZ UDPGothic"/>
                <ns1:ea typeface="BIZ UDPGothic"/>
                <ns1:cs typeface="BIZ UDPGothic"/>
                <ns1:sym typeface="BIZ UDPGothic"/>
              </ns1:endParaRPr>
            </ns1:p>
          </ns0:txBody>
        </ns0:sp>
        <ns0:sp>
          <ns0:nvSpPr>
            <ns0:cNvPr id="1269" name="Google Shape;1269;p48"/>
            <ns0:cNvSpPr txBox="1"/>
            <ns0:nvPr/>
          </ns0:nvSpPr>
          <ns0:spPr>
            <ns1:xfrm>
              <ns1:off x="3636169" y="2412087"/>
              <ns1:ext cx="491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 in acquiring new business opportunities through seminars</ns1:t>
              </ns1:r>
              <ns1:endParaRPr b="1" i="0" sz="2000" u="none" cap="none" strike="noStrike">
                <ns1:solidFill>
                  <ns1:schemeClr val="lt1"/>
                </ns1:solidFill>
                <ns1:latin typeface="BIZ UDPGothic"/>
                <ns1:ea typeface="BIZ UDPGothic"/>
                <ns1:cs typeface="BIZ UDPGothic"/>
                <ns1:sym typeface="BIZ UDPGothic"/>
              </ns1:endParaRPr>
            </ns1:p>
          </ns0:txBody>
        </ns0:sp>
        <ns0:grpSp>
          <ns0:nvGrpSpPr>
            <ns0:cNvPr id="1270" name="Google Shape;1270;p48"/>
            <ns0:cNvGrpSpPr/>
            <ns0:nvPr/>
          </ns0:nvGrpSpPr>
          <ns0:grpSpPr>
            <ns1:xfrm>
              <ns1:off x="3955368" y="2853295"/>
              <ns1:ext cx="4278300" cy="562659"/>
              <ns1:chOff x="7004220" y="-265523"/>
              <ns1:chExt cx="4278300" cy="562659"/>
            </ns1:xfrm>
          </ns0:grpSpPr>
          <ns0:sp>
            <ns0:nvSpPr>
              <ns0:cNvPr id="1271" name="Google Shape;1271;p48"/>
              <ns0:cNvSpPr txBox="1"/>
              <ns0:nvPr/>
            </ns0:nvSpPr>
            <ns0:spPr>
              <ns1:xfrm>
                <ns1:off x="7004220" y="-265523"/>
                <ns1:ext cx="42783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 seminar chosen by IT managers</ns1:t>
                </ns1:r>
                <ns1:endParaRPr b="1" i="0" sz="2000" u="none" cap="none" strike="noStrike">
                  <ns1:solidFill>
                    <ns1:schemeClr val="lt1"/>
                  </ns1:solidFill>
                  <ns1:latin typeface="BIZ UDPGothic"/>
                  <ns1:ea typeface="BIZ UDPGothic"/>
                  <ns1:cs typeface="BIZ UDPGothic"/>
                  <ns1:sym typeface="BIZ UDPGothic"/>
                </ns1:endParaRPr>
              </ns1:p>
            </ns0:txBody>
          </ns0:sp>
          <ns0:sp>
            <ns0:nvSpPr>
              <ns0:cNvPr id="1272" name="Google Shape;1272;p48"/>
              <ns0:cNvSpPr txBox="1"/>
              <ns0:nvPr/>
            </ns0:nvSpPr>
            <ns0:spPr>
              <ns1:xfrm>
                <ns1:off x="7166778" y="97036"/>
                <ns1:ext cx="3953100" cy="200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rPr b="0" i="0" lang="ja-JP" sz="700" u="none" cap="none" strike="noStrike">
                    <ns1:solidFill>
                      <ns1:srgbClr val="C3D2F7"/>
                    </ns1:solidFill>
                    <ns1:latin typeface="BIZ UDPGothic"/>
                    <ns1:ea typeface="BIZ UDPGothic"/>
                    <ns1:cs typeface="BIZ UDPGothic"/>
                    <ns1:sym typeface="BIZ UDPGothic"/>
                  </ns1:rPr>
                  <ns1:t>Survey by Japan Marketing Research Organization Overview: 2021 Service Comparison Impression Survey</ns1:t>
                </ns1:r>
                <ns1:endParaRPr b="0" i="0" sz="1400" u="none" cap="none" strike="noStrike">
                  <ns1:solidFill>
                    <ns1:srgbClr val="C3D2F7"/>
                  </ns1:solidFill>
                  <ns1:latin typeface="BIZ UDPGothic"/>
                  <ns1:ea typeface="BIZ UDPGothic"/>
                  <ns1:cs typeface="BIZ UDPGothic"/>
                  <ns1:sym typeface="BIZ UDPGothic"/>
                </ns1:endParaRPr>
              </ns1:p>
            </ns0:txBody>
          </ns0:sp>
        </ns0:grpSp>
      </ns0:grpSp>
      <ns0:pic>
        <ns0:nvPicPr>
          <ns0:cNvPr descr="黒い背景に白い文字がある&#10;&#10;中程度の精度で" id="1273" name="Google Shape;1273;p48"/>
          <ns0:cNvPicPr preferRelativeResize="0"/>
          <ns0:nvPr/>
        </ns0:nvPicPr>
        <ns0:blipFill rotWithShape="1">
          <ns1:blip ns2:embed="rId5">
            <ns1:alphaModFix/>
          </ns1:blip>
          <ns1:srcRect b="0" l="0" r="0" t="0"/>
          <ns1:stretch/>
        </ns0:blipFill>
        <ns0:spPr>
          <ns1:xfrm>
            <ns1:off x="5413636" y="5130451"/>
            <ns1:ext cx="1516720" cy="1516720"/>
          </ns1:xfrm>
          <ns1:prstGeom prst="rect">
            <ns1:avLst/>
          </ns1:prstGeom>
          <ns1:noFill/>
          <ns1:ln>
            <ns1:noFill/>
          </ns1:ln>
        </ns0:spPr>
      </ns0:pic>
    </ns0:spTree>
  </ns0:cSld>
  <ns0:clrMapOvr>
    <ns1:masterClrMapping/>
  </ns0:clrMapOvr>
</ns0:sld>
</file>

<file path=ppt/slides/slide5.xml><?xml version="1.0" encoding="utf-8"?>
<ns0:sld xmlns:ns0="http://schemas.openxmlformats.org/presentationml/2006/main" xmlns:ns1="http://schemas.openxmlformats.org/drawingml/2006/main">
  <ns0:cSld>
    <ns0:spTree>
      <ns0:nvGrpSpPr>
        <ns0:cNvPr id="144" name="Shape 144"/>
        <ns0:cNvGrpSpPr/>
        <ns0:nvPr/>
      </ns0:nvGrpSpPr>
      <ns0:grpSpPr>
        <ns1:xfrm>
          <ns1:off x="0" y="0"/>
          <ns1:ext cx="0" cy="0"/>
          <ns1:chOff x="0" y="0"/>
          <ns1:chExt cx="0" cy="0"/>
        </ns1:xfrm>
      </ns0:grpSpPr>
      <ns0:cxnSp>
        <ns0:nvCxnSpPr>
          <ns0:cNvPr id="145" name="Google Shape;145;p5"/>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46" name="Google Shape;146;p5"/>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47" name="Google Shape;147;p5"/>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Hearing</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48" name="Google Shape;148;p5"/>
          <ns0:cNvSpPr txBox="1"/>
          <ns0:nvPr/>
        </ns0:nvSpPr>
        <ns0:spPr>
          <ns1:xfrm>
            <ns1:off x="9331961" y="255986"/>
            <ns1:ext cx="2588486"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Issue Identification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49" name="Google Shape;149;p5"/>
          <ns0:cNvSpPr txBox="1"/>
          <ns0:nvPr/>
        </ns0:nvSpPr>
        <ns0:spPr>
          <ns1:xfrm>
            <ns1:off x="525996" y="874427"/>
            <ns1:ext cx="11284500" cy="540143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About the necessity of seminars (webinars)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・What do you consider important as a means of lead acquisition?</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・Seminars (webinars)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・Website (content marketing)</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・Real exhibitions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・比較サイト</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・GoogleやFacebookなどへの広告</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・テレアポ</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・その他</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■予算の状況</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・リード獲得単価、アポ獲得単価</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・セミナー（ウェビナー）の予算の有無、及び金額</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・上記リード獲得手段の予算の割合</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60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・予算の策定、決定時期</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50" name="Google Shape;150;p5"/>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51" name="Google Shape;151;p5"/>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6.xml><?xml version="1.0" encoding="utf-8"?>
<ns0:sld xmlns:ns0="http://schemas.openxmlformats.org/presentationml/2006/main" xmlns:ns1="http://schemas.openxmlformats.org/drawingml/2006/main">
  <ns0:cSld>
    <ns0:spTree>
      <ns0:nvGrpSpPr>
        <ns0:cNvPr id="156" name="Shape 156"/>
        <ns0:cNvGrpSpPr/>
        <ns0:nvPr/>
      </ns0:nvGrpSpPr>
      <ns0:grpSpPr>
        <ns1:xfrm>
          <ns1:off x="0" y="0"/>
          <ns1:ext cx="0" cy="0"/>
          <ns1:chOff x="0" y="0"/>
          <ns1:chExt cx="0" cy="0"/>
        </ns1:xfrm>
      </ns0:grpSpPr>
      <ns0:cxnSp>
        <ns0:nvCxnSpPr>
          <ns0:cNvPr id="157" name="Google Shape;157;p6"/>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58" name="Google Shape;158;p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59" name="Google Shape;159;p6"/>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Hearing</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60" name="Google Shape;160;p6"/>
          <ns0:cNvSpPr txBox="1"/>
          <ns0:nvPr/>
        </ns0:nvSpPr>
        <ns0:spPr>
          <ns1:xfrm>
            <ns1:off x="9331961" y="255986"/>
            <ns1:ext cx="2588486"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Issue Identification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61" name="Google Shape;161;p6"/>
          <ns0:cNvSpPr txBox="1"/>
          <ns0:nvPr/>
        </ns0:nvSpPr>
        <ns0:spPr>
          <ns1:xfrm>
            <ns1:off x="525996" y="874427"/>
            <ns1:ext cx="11284500" cy="300078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■セミナー（ウェビナー）の目的／課題</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・より多くのリードを獲得したい／集客できない</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・ターゲットに合ったリードを獲得したい／リードの質が悪い</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・ウェビナーから商談につなげたい／商談につながらない</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・ウェビナーの運営を代行してほしい／運営が大変</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・まずはスモールスタートでウェビナーをやってみたい</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・その他</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60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・ウェビナーを活用した、東南アジアにおける新規顧客開拓やテストマーケティング</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62" name="Google Shape;162;p6"/>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63" name="Google Shape;163;p6"/>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7.xml><?xml version="1.0" encoding="utf-8"?>
<ns0:sld xmlns:ns0="http://schemas.openxmlformats.org/presentationml/2006/main" xmlns:ns1="http://schemas.openxmlformats.org/drawingml/2006/main">
  <ns0:cSld>
    <ns0:spTree>
      <ns0:nvGrpSpPr>
        <ns0:cNvPr id="168" name="Shape 168"/>
        <ns0:cNvGrpSpPr/>
        <ns0:nvPr/>
      </ns0:nvGrpSpPr>
      <ns0:grpSpPr>
        <ns1:xfrm>
          <ns1:off x="0" y="0"/>
          <ns1:ext cx="0" cy="0"/>
          <ns1:chOff x="0" y="0"/>
          <ns1:chExt cx="0" cy="0"/>
        </ns1:xfrm>
      </ns0:grpSpPr>
      <ns0:sp>
        <ns0:nvSpPr>
          <ns0:cNvPr id="169" name="Google Shape;169;p7"/>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なぜ「ウェビナー」なのか？</ns1:t>
            </ns1:r>
            <ns1:endParaRPr b="0" i="0" sz="1400" u="none" cap="none" strike="noStrike">
              <ns1:solidFill>
                <ns1:srgbClr val="000000"/>
              </ns1:solidFill>
              <ns1:latin typeface="Arial"/>
              <ns1:ea typeface="Arial"/>
              <ns1:cs typeface="Arial"/>
              <ns1:sym typeface="Arial"/>
            </ns1:endParaRPr>
          </ns1:p>
        </ns0:txBody>
      </ns0:sp>
      <ns0:sp>
        <ns0:nvSpPr>
          <ns0:cNvPr id="170" name="Google Shape;170;p7"/>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71" name="Google Shape;171;p7"/>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72" name="Google Shape;172;p7"/>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8.xml><?xml version="1.0" encoding="utf-8"?>
<ns0:sld xmlns:ns0="http://schemas.openxmlformats.org/presentationml/2006/main" xmlns:ns1="http://schemas.openxmlformats.org/drawingml/2006/main" xmlns:ns2="http://schemas.openxmlformats.org/officeDocument/2006/relationships">
  <ns0:cSld>
    <ns0:spTree>
      <ns0:nvGrpSpPr>
        <ns0:cNvPr id="177" name="Shape 177"/>
        <ns0:cNvGrpSpPr/>
        <ns0:nvPr/>
      </ns0:nvGrpSpPr>
      <ns0:grpSpPr>
        <ns1:xfrm>
          <ns1:off x="0" y="0"/>
          <ns1:ext cx="0" cy="0"/>
          <ns1:chOff x="0" y="0"/>
          <ns1:chExt cx="0" cy="0"/>
        </ns1:xfrm>
      </ns0:grpSpPr>
      <ns0:cxnSp>
        <ns0:nvCxnSpPr>
          <ns0:cNvPr id="178" name="Google Shape;178;p8"/>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79" name="Google Shape;179;p8"/>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80" name="Google Shape;180;p8"/>
          <ns0:cNvSpPr txBox="1"/>
          <ns0:nvPr/>
        </ns0:nvSpPr>
        <ns0:spPr>
          <ns1:xfrm>
            <ns1:off x="221196" y="101835"/>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BtoBマーケティングにおけるウェビナーの役割</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81" name="Google Shape;181;p8"/>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grpSp>
        <ns0:nvGrpSpPr>
          <ns0:cNvPr id="182" name="Google Shape;182;p8"/>
          <ns0:cNvGrpSpPr/>
          <ns0:nvPr/>
        </ns0:nvGrpSpPr>
        <ns0:grpSpPr>
          <ns1:xfrm>
            <ns1:off x="506730" y="1289859"/>
            <ns1:ext cx="11157275" cy="777702"/>
            <ns1:chOff x="506730" y="986269"/>
            <ns1:chExt cx="11157275" cy="777702"/>
          </ns1:xfrm>
        </ns0:grpSpPr>
        <ns0:sp>
          <ns0:nvSpPr>
            <ns0:cNvPr id="183" name="Google Shape;183;p8"/>
            <ns0:cNvSpPr/>
            <ns0:nvPr/>
          </ns0:nvSpPr>
          <ns0:spPr>
            <ns1:xfrm>
              <ns1:off x="8230197" y="989953"/>
              <ns1:ext cx="3433808"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製品・サービスを絞って</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評価・選定、稟議</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4" name="Google Shape;184;p8"/>
            <ns0:cNvSpPr/>
            <ns0:nvPr/>
          </ns0:nvSpPr>
          <ns0:spPr>
            <ns1:xfrm>
              <ns1:off x="5535796" y="986270"/>
              <ns1:ext cx="3004357"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製品・サービスの</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候補を捜す</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5" name="Google Shape;185;p8"/>
            <ns0:cNvSpPr/>
            <ns0:nvPr/>
          </ns0:nvSpPr>
          <ns0:spPr>
            <ns1:xfrm>
              <ns1:off x="3110842" y="986269"/>
              <ns1:ext cx="2737657"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課題に気づき</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社内で検討</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6" name="Google Shape;186;p8"/>
            <ns0:cNvSpPr/>
            <ns0:nvPr/>
          </ns0:nvSpPr>
          <ns0:spPr>
            <ns1:xfrm>
              <ns1:off x="506730" y="989953"/>
              <ns1:ext cx="2913705"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課題に</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気づいてない</ns1:t>
              </ns1:r>
              <ns1:endParaRPr b="0" i="0" sz="1800" u="none" cap="none" strike="noStrike">
                <ns1:solidFill>
                  <ns1:schemeClr val="lt1"/>
                </ns1:solidFill>
                <ns1:latin typeface="BIZ UDPGothic"/>
                <ns1:ea typeface="BIZ UDPGothic"/>
                <ns1:cs typeface="BIZ UDPGothic"/>
                <ns1:sym typeface="BIZ UDPGothic"/>
              </ns1:endParaRPr>
            </ns1:p>
          </ns0:txBody>
        </ns0:sp>
      </ns0:grpSp>
      <ns0:sp>
        <ns0:nvSpPr>
          <ns0:cNvPr id="187" name="Google Shape;187;p8"/>
          <ns0:cNvSpPr txBox="1"/>
          <ns0:nvPr/>
        </ns0:nvSpPr>
        <ns0:spPr>
          <ns1:xfrm>
            <ns1:off x="1143946" y="2048764"/>
            <ns1:ext cx="1681804" cy="276999"/>
          </ns1:xfrm>
          <ns1:prstGeom prst="rect">
            <ns1:avLst/>
          </ns1:prstGeom>
          <ns1:noFill/>
          <ns1:ln>
            <ns1:noFill/>
          </ns1:ln>
        </ns0:spPr>
        <ns0:txBody>
          <ns1:bodyPr anchorCtr="0" anchor="ctr" bIns="45700" lIns="91425" spcFirstLastPara="1" rIns="91425" wrap="square" tIns="45700">
            <ns1:spAutoFit/>
          </ns1:bodyPr>
          <ns1:lstStyle/>
          <ns1:p>
            <ns1:pPr indent="0" lvl="8"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課題に気づかせる</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8" name="Google Shape;188;p8"/>
          <ns0:cNvSpPr txBox="1"/>
          <ns0:nvPr/>
        </ns0:nvSpPr>
        <ns0:spPr>
          <ns1:xfrm>
            <ns1:off x="3218288" y="2033375"/>
            <ns1:ext cx="2270544" cy="83099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課題について深く理解させ、</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解決方法を提示する</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競合よりもお客様に早く接触し、課題解決をサポートする</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9" name="Google Shape;189;p8"/>
          <ns0:cNvSpPr txBox="1"/>
          <ns0:nvPr/>
        </ns0:nvSpPr>
        <ns0:spPr>
          <ns1:xfrm>
            <ns1:off x="5796755" y="2038328"/>
            <ns1:ext cx="22704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数社～十数者程度の検討の候補に入り、２～３社の最終候補に残る</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90" name="Google Shape;190;p8"/>
          <ns0:cNvSpPr txBox="1"/>
          <ns0:nvPr/>
        </ns0:nvSpPr>
        <ns0:spPr>
          <ns1:xfrm>
            <ns1:off x="8803899" y="2062750"/>
            <ns1:ext cx="2270544"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２～３社の最終候補から自社を選んでもらう</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91" name="Google Shape;191;p8"/>
          <ns0:cNvCxnSpPr/>
          <ns0:nvPr/>
        </ns0:nvCxnSpPr>
        <ns0:spPr>
          <ns1:xfrm>
            <ns1:off x="7096359" y="5593513"/>
            <ns1:ext cx="248700" cy="600"/>
          </ns1:xfrm>
          <ns1:prstGeom prst="curvedConnector3">
            <ns1:avLst>
              <ns1:gd fmla="val 50000" name="adj1"/>
            </ns1:avLst>
          </ns1:prstGeom>
          <ns1:noFill/>
          <ns1:ln cap="flat" cmpd="sng" w="9525">
            <ns1:solidFill>
              <ns1:srgbClr val="3E6EC2"/>
            </ns1:solidFill>
            <ns1:prstDash val="solid"/>
            <ns1:round/>
            <ns1:headEnd len="sm" w="sm" type="none"/>
            <ns1:tailEnd len="med" w="med" type="triangle"/>
          </ns1:ln>
        </ns0:spPr>
      </ns0:cxnSp>
      <ns0:cxnSp>
        <ns0:nvCxnSpPr>
          <ns0:cNvPr id="192" name="Google Shape;192;p8"/>
          <ns0:cNvCxnSpPr/>
          <ns0:nvPr/>
        </ns0:nvCxnSpPr>
        <ns0:spPr>
          <ns1:xfrm>
            <ns1:off x="6350" y="2856187"/>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93" name="Google Shape;193;p8"/>
          <ns0:cNvSpPr/>
          <ns0:nvPr/>
        </ns0:nvSpPr>
        <ns0:spPr>
          <ns1:xfrm>
            <ns1:off x="346704" y="5044052"/>
            <ns1:ext cx="2229871" cy="1487060"/>
          </ns1:xfrm>
          <ns1:prstGeom prst="roundRect">
            <ns1:avLst>
              <ns1:gd fmla="val 3797"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pic>
        <ns0:nvPicPr>
          <ns0:cNvPr id="194" name="Google Shape;194;p8"/>
          <ns0:cNvPicPr preferRelativeResize="0"/>
          <ns0:nvPr/>
        </ns0:nvPicPr>
        <ns0:blipFill rotWithShape="1">
          <ns1:blip ns2:embed="rId3">
            <ns1:alphaModFix amt="70000"/>
          </ns1:blip>
          <ns1:srcRect b="21746" l="15360" r="8088" t="30557"/>
          <ns1:stretch/>
        </ns0:blipFill>
        <ns0:spPr>
          <ns1:xfrm>
            <ns1:off x="442931" y="5124711"/>
            <ns1:ext cx="2055611" cy="853914"/>
          </ns1:xfrm>
          <ns1:prstGeom prst="rect">
            <ns1:avLst/>
          </ns1:prstGeom>
          <ns1:noFill/>
          <ns1:ln>
            <ns1:noFill/>
          </ns1:ln>
        </ns0:spPr>
      </ns0:pic>
      <ns0:sp>
        <ns0:nvSpPr>
          <ns0:cNvPr id="195" name="Google Shape;195;p8"/>
          <ns0:cNvSpPr txBox="1"/>
          <ns0:nvPr/>
        </ns0:nvSpPr>
        <ns0:spPr>
          <ns1:xfrm>
            <ns1:off x="343102" y="5969998"/>
            <ns1:ext cx="222987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リアル展示会</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オンラインイベント</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196" name="Google Shape;196;p8"/>
          <ns0:cNvGrpSpPr/>
          <ns0:nvPr/>
        </ns0:nvGrpSpPr>
        <ns0:grpSpPr>
          <ns1:xfrm>
            <ns1:off x="385337" y="3214236"/>
            <ns1:ext cx="4409943" cy="1487060"/>
            <ns1:chOff x="449135" y="2788074"/>
            <ns1:chExt cx="4409943" cy="1487060"/>
          </ns1:xfrm>
        </ns0:grpSpPr>
        <ns0:sp>
          <ns0:nvSpPr>
            <ns0:cNvPr id="197" name="Google Shape;197;p8"/>
            <ns0:cNvSpPr/>
            <ns0:nvPr/>
          </ns0:nvSpPr>
          <ns0:spPr>
            <ns1:xfrm>
              <ns1:off x="449135" y="2788074"/>
              <ns1:ext cx="4409943" cy="1487060"/>
            </ns1:xfrm>
            <ns1:prstGeom prst="roundRect">
              <ns1:avLst>
                <ns1:gd fmla="val 5942" name="adj"/>
              </ns1:avLst>
            </ns1:prstGeom>
            <ns1:solidFill>
              <ns1:schemeClr val="accent4"/>
            </ns1:solidFill>
            <ns1:ln cap="flat" cmpd="sng" w="508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198" name="Google Shape;198;p8"/>
            <ns0:cNvSpPr txBox="1"/>
            <ns0:nvPr/>
          </ns0:nvSpPr>
          <ns0:spPr>
            <ns1:xfrm>
              <ns1:off x="2575973" y="2934680"/>
              <ns1:ext cx="2226300" cy="1200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課題に気づかせる。</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課題について深く理解させる。</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競合よりもお客様に先に接触し、自社を知ってもらう。</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99" name="Google Shape;199;p8"/>
            <ns0:cNvSpPr txBox="1"/>
            <ns0:nvPr/>
          </ns0:nvSpPr>
          <ns0:spPr>
            <ns1:xfrm>
              <ns1:off x="580012" y="3830867"/>
              <ns1:ext cx="1929272" cy="40011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accent5"/>
                  </ns1:solidFill>
                  <ns1:latin typeface="BIZ UDPGothic"/>
                  <ns1:ea typeface="BIZ UDPGothic"/>
                  <ns1:cs typeface="BIZ UDPGothic"/>
                  <ns1:sym typeface="BIZ UDPGothic"/>
                </ns1:rPr>
                <ns1:t>Webinar</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id="200" name="Google Shape;200;p8"/>
            <ns0:cNvPicPr preferRelativeResize="0"/>
            <ns0:nvPr/>
          </ns0:nvPicPr>
          <ns0:blipFill rotWithShape="1">
            <ns1:blip ns2:embed="rId4">
              <ns1:alphaModFix amt="50000"/>
            </ns1:blip>
            <ns1:srcRect b="14078" l="2145" r="1766" t="19305"/>
            <ns1:stretch/>
          </ns0:blipFill>
          <ns0:spPr>
            <ns1:xfrm>
              <ns1:off x="580012" y="2904253"/>
              <ns1:ext cx="1929272" cy="913654"/>
            </ns1:xfrm>
            <ns1:prstGeom prst="rect">
              <ns1:avLst/>
            </ns1:prstGeom>
            <ns1:noFill/>
            <ns1:ln>
              <ns1:noFill/>
            </ns1:ln>
          </ns0:spPr>
        </ns0:pic>
      </ns0:grpSp>
      <ns0:grpSp>
        <ns0:nvGrpSpPr>
          <ns0:cNvPr id="201" name="Google Shape;201;p8"/>
          <ns0:cNvGrpSpPr/>
          <ns0:nvPr/>
        </ns0:nvGrpSpPr>
        <ns0:grpSpPr>
          <ns1:xfrm>
            <ns1:off x="2640191" y="5049658"/>
            <ns1:ext cx="1903211" cy="1485211"/>
            <ns1:chOff x="2703989" y="4788793"/>
            <ns1:chExt cx="1903211" cy="1485211"/>
          </ns1:xfrm>
        </ns0:grpSpPr>
        <ns0:sp>
          <ns0:nvSpPr>
            <ns0:cNvPr id="202" name="Google Shape;202;p8"/>
            <ns0:cNvSpPr/>
            <ns0:nvPr/>
          </ns0:nvSpPr>
          <ns0:spPr>
            <ns1:xfrm>
              <ns1:off x="2703989" y="4788793"/>
              <ns1:ext cx="1903211" cy="451043"/>
            </ns1:xfrm>
            <ns1:prstGeom prst="roundRect">
              <ns1:avLst>
                <ns1:gd fmla="val 5942"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Webサイト</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Content Marketing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03" name="Google Shape;203;p8"/>
            <ns0:cNvSpPr/>
            <ns0:nvPr/>
          </ns0:nvSpPr>
          <ns0:spPr>
            <ns1:xfrm>
              <ns1:off x="2703989" y="5305877"/>
              <ns1:ext cx="1899609" cy="451043"/>
            </ns1:xfrm>
            <ns1:prstGeom prst="roundRect">
              <ns1:avLst>
                <ns1:gd fmla="val 5942"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Social Media Advertising</ns1:t>
              </ns1:r>
              <ns1:endParaRPr b="0" i="0" sz="1200" u="none" cap="none" strike="noStrike">
                <ns1:solidFill>
                  <ns1:schemeClr val="lt1"/>
                </ns1:solidFill>
                <ns1:latin typeface="BIZ UDPGothic"/>
                <ns1:ea typeface="BIZ UDPGothic"/>
                <ns1:cs typeface="BIZ UDPGothic"/>
                <ns1:sym typeface="BIZ UDPGothic"/>
              </ns1:endParaRPr>
            </ns1:p>
          </ns0:txBody>
        </ns0:sp>
        <ns0:sp>
          <ns0:nvSpPr>
            <ns0:cNvPr id="204" name="Google Shape;204;p8"/>
            <ns0:cNvSpPr/>
            <ns0:nvPr/>
          </ns0:nvSpPr>
          <ns0:spPr>
            <ns1:xfrm>
              <ns1:off x="2703989" y="5822961"/>
              <ns1:ext cx="1899609" cy="451043"/>
            </ns1:xfrm>
            <ns1:prstGeom prst="roundRect">
              <ns1:avLst>
                <ns1:gd fmla="val 5942"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Downloadable Materials</ns1:t>
              </ns1:r>
              <ns1:endParaRPr b="0" i="0" sz="1200" u="none" cap="none" strike="noStrike">
                <ns1:solidFill>
                  <ns1:schemeClr val="lt1"/>
                </ns1:solidFill>
                <ns1:latin typeface="BIZ UDPGothic"/>
                <ns1:ea typeface="BIZ UDPGothic"/>
                <ns1:cs typeface="BIZ UDPGothic"/>
                <ns1:sym typeface="BIZ UDPGothic"/>
              </ns1:endParaRPr>
            </ns1:p>
          </ns0:txBody>
        </ns0:sp>
      </ns0:grpSp>
      <ns0:sp>
        <ns0:nvSpPr>
          <ns0:cNvPr id="205" name="Google Shape;205;p8"/>
          <ns0:cNvSpPr/>
          <ns0:nvPr/>
        </ns0:nvSpPr>
        <ns0:spPr>
          <ns1:xfrm>
            <ns1:off x="5204540" y="5048733"/>
            <ns1:ext cx="4107840" cy="1487060"/>
          </ns1:xfrm>
          <ns1:prstGeom prst="roundRect">
            <ns1:avLst>
              <ns1:gd fmla="val 5942" name="adj"/>
            </ns1:avLst>
          </ns1:prstGeom>
          <ns1:solidFill>
            <ns1:schemeClr val="accent4"/>
          </ns1:solidFill>
          <ns1:ln cap="flat" cmpd="sng" w="508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06" name="Google Shape;206;p8"/>
          <ns0:cNvSpPr txBox="1"/>
          <ns0:nvPr/>
        </ns0:nvSpPr>
        <ns0:spPr>
          <ns1:xfrm>
            <ns1:off x="6006076" y="5122907"/>
            <ns1:ext cx="2429381"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accent5"/>
                </ns1:solidFill>
                <ns1:latin typeface="BIZ UDPGothic"/>
                <ns1:ea typeface="BIZ UDPGothic"/>
                <ns1:cs typeface="BIZ UDPGothic"/>
                <ns1:sym typeface="BIZ UDPGothic"/>
              </ns1:rPr>
              <ns1:t>Webinar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07" name="Google Shape;207;p8"/>
          <ns0:cNvSpPr txBox="1"/>
          <ns0:nvPr/>
        </ns0:nvSpPr>
        <ns0:spPr>
          <ns1:xfrm>
            <ns1:off x="5475500" y="5517317"/>
            <ns1:ext cx="3672000" cy="939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33333"/>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Deepen understanding of challenges.</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75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75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Also provide competitive comparison information and information about our products.</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75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33333"/>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For nurturing existing leads.</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208" name="Google Shape;208;p8"/>
          <ns0:cNvCxnSpPr>
            <ns1:stCxn id="202" idx="3"/>
            <ns1:endCxn id="204" idx="3"/>
          </ns0:cNvCxnSpPr>
          <ns0:nvPr/>
        </ns0:nvCxnSpPr>
        <ns0:spPr>
          <ns1:xfrm flipH="1">
            <ns1:off x="4539802" y="5275180"/>
            <ns1:ext cx="3600" cy="1034100"/>
          </ns1:xfrm>
          <ns1:prstGeom prst="bentConnector3">
            <ns1:avLst>
              <ns1:gd fmla="val -3987222" name="adj1"/>
            </ns1:avLst>
          </ns1:prstGeom>
          <ns1:noFill/>
          <ns1:ln cap="flat" cmpd="sng" w="25400">
            <ns1:solidFill>
              <ns1:srgbClr val="3E6EC2"/>
            </ns1:solidFill>
            <ns1:prstDash val="solid"/>
            <ns1:round/>
            <ns1:headEnd len="sm" w="sm" type="none"/>
            <ns1:tailEnd len="sm" w="sm" type="none"/>
          </ns1:ln>
        </ns0:spPr>
      </ns0:cxnSp>
      <ns0:cxnSp>
        <ns0:nvCxnSpPr>
          <ns0:cNvPr id="209" name="Google Shape;209;p8"/>
          <ns0:cNvCxnSpPr>
            <ns1:stCxn id="203" idx="3"/>
            <ns1:endCxn id="205" idx="1"/>
          </ns0:cNvCxnSpPr>
          <ns0:nvPr/>
        </ns0:nvCxnSpPr>
        <ns0:spPr>
          <ns1:xfrm>
            <ns1:off x="4539800" y="5792264"/>
            <ns1:ext cx="664800" cy="0"/>
          </ns1:xfrm>
          <ns1:prstGeom prst="straightConnector1">
            <ns1:avLst/>
          </ns1:prstGeom>
          <ns1:noFill/>
          <ns1:ln cap="flat" cmpd="sng" w="25400">
            <ns1:solidFill>
              <ns1:srgbClr val="3E6EC2"/>
            </ns1:solidFill>
            <ns1:prstDash val="solid"/>
            <ns1:round/>
            <ns1:headEnd len="sm" w="sm" type="none"/>
            <ns1:tailEnd len="lg" w="lg" type="stealth"/>
          </ns1:ln>
        </ns0:spPr>
      </ns0:cxnSp>
      <ns0:sp>
        <ns0:nvSpPr>
          <ns0:cNvPr id="210" name="Google Shape;210;p8"/>
          <ns0:cNvSpPr/>
          <ns0:nvPr/>
        </ns0:nvSpPr>
        <ns0:spPr>
          <ns1:xfrm>
            <ns1:off x="9616466" y="5049095"/>
            <ns1:ext cx="2226269" cy="1487060"/>
          </ns1:xfrm>
          <ns1:prstGeom prst="roundRect">
            <ns1:avLst>
              <ns1:gd fmla="val 3797" name="adj"/>
            </ns1:avLst>
          </ns1:prstGeom>
          <ns1:solidFill>
            <ns1:srgbClr val="D8E2F3"/>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11" name="Google Shape;211;p8"/>
          <ns0:cNvSpPr txBox="1"/>
          <ns0:nvPr/>
        </ns0:nvSpPr>
        <ns0:spPr>
          <ns1:xfrm>
            <ns1:off x="9612864" y="6145164"/>
            <ns1:ext cx="2229871" cy="30777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Field Sales</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id="212" name="Google Shape;212;p8"/>
          <ns0:cNvPicPr preferRelativeResize="0"/>
          <ns0:nvPr/>
        </ns0:nvPicPr>
        <ns0:blipFill rotWithShape="1">
          <ns1:blip ns2:embed="rId5">
            <ns1:alphaModFix amt="70000"/>
          </ns1:blip>
          <ns1:srcRect b="21897" l="0" r="0" t="0"/>
          <ns1:stretch/>
        </ns0:blipFill>
        <ns0:spPr>
          <ns1:xfrm>
            <ns1:off x="9735295" y="5128702"/>
            <ns1:ext cx="1991588" cy="965758"/>
          </ns1:xfrm>
          <ns1:prstGeom prst="rect">
            <ns1:avLst/>
          </ns1:prstGeom>
          <ns1:noFill/>
          <ns1:ln>
            <ns1:noFill/>
          </ns1:ln>
        </ns0:spPr>
      </ns0:pic>
      <ns0:cxnSp>
        <ns0:nvCxnSpPr>
          <ns0:cNvPr id="213" name="Google Shape;213;p8"/>
          <ns0:cNvCxnSpPr>
            <ns1:stCxn id="205" idx="3"/>
            <ns1:endCxn id="210" idx="1"/>
          </ns0:cNvCxnSpPr>
          <ns0:nvPr/>
        </ns0:nvCxnSpPr>
        <ns0:spPr>
          <ns1:xfrm>
            <ns1:off x="9312380" y="5792263"/>
            <ns1:ext cx="304200" cy="300"/>
          </ns1:xfrm>
          <ns1:prstGeom prst="straightConnector1">
            <ns1:avLst/>
          </ns1:prstGeom>
          <ns1:noFill/>
          <ns1:ln cap="flat" cmpd="sng" w="25400">
            <ns1:solidFill>
              <ns1:srgbClr val="3E6EC2"/>
            </ns1:solidFill>
            <ns1:prstDash val="solid"/>
            <ns1:round/>
            <ns1:headEnd len="sm" w="sm" type="none"/>
            <ns1:tailEnd len="lg" w="lg" type="stealth"/>
          </ns1:ln>
        </ns0:spPr>
      </ns0:cxnSp>
      <ns0:cxnSp>
        <ns0:nvCxnSpPr>
          <ns0:cNvPr id="214" name="Google Shape;214;p8"/>
          <ns0:cNvCxnSpPr>
            <ns1:stCxn id="197" idx="3"/>
            <ns1:endCxn id="215" idx="1"/>
          </ns0:cNvCxnSpPr>
          <ns0:nvPr/>
        </ns0:nvCxnSpPr>
        <ns0:spPr>
          <ns1:xfrm flipH="1" rot="10800000">
            <ns1:off x="4795280" y="3955666"/>
            <ns1:ext cx="407400" cy="2100"/>
          </ns1:xfrm>
          <ns1:prstGeom prst="straightConnector1">
            <ns1:avLst/>
          </ns1:prstGeom>
          <ns1:noFill/>
          <ns1:ln cap="flat" cmpd="sng" w="25400">
            <ns1:solidFill>
              <ns1:srgbClr val="3E6EC2"/>
            </ns1:solidFill>
            <ns1:prstDash val="solid"/>
            <ns1:round/>
            <ns1:headEnd len="sm" w="sm" type="none"/>
            <ns1:tailEnd len="lg" w="lg" type="stealth"/>
          </ns1:ln>
        </ns0:spPr>
      </ns0:cxnSp>
      <ns0:cxnSp>
        <ns0:nvCxnSpPr>
          <ns0:cNvPr id="216" name="Google Shape;216;p8"/>
          <ns0:cNvCxnSpPr/>
          <ns0:nvPr/>
        </ns0:nvCxnSpPr>
        <ns0:spPr>
          <ns1:xfrm flipH="1" rot="10800000">
            <ns1:off x="8952699" y="3955724"/>
            <ns1:ext cx="651300" cy="2100"/>
          </ns1:xfrm>
          <ns1:prstGeom prst="straightConnector1">
            <ns1:avLst/>
          </ns1:prstGeom>
          <ns1:noFill/>
          <ns1:ln cap="flat" cmpd="sng" w="25400">
            <ns1:solidFill>
              <ns1:srgbClr val="3E6EC2"/>
            </ns1:solidFill>
            <ns1:prstDash val="solid"/>
            <ns1:round/>
            <ns1:headEnd len="sm" w="sm" type="none"/>
            <ns1:tailEnd len="lg" w="lg" type="stealth"/>
          </ns1:ln>
        </ns0:spPr>
      </ns0:cxnSp>
      <ns0:sp>
        <ns0:nvSpPr>
          <ns0:cNvPr id="215" name="Google Shape;215;p8"/>
          <ns0:cNvSpPr/>
          <ns0:nvPr/>
        </ns0:nvSpPr>
        <ns0:spPr>
          <ns1:xfrm>
            <ns1:off x="5202738" y="2996213"/>
            <ns1:ext cx="4107839" cy="1919023"/>
          </ns1:xfrm>
          <ns1:prstGeom prst="roundRect">
            <ns1:avLst>
              <ns1:gd fmla="val 3797" name="adj"/>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17" name="Google Shape;217;p8"/>
          <ns0:cNvSpPr txBox="1"/>
          <ns0:nvPr/>
        </ns0:nvSpPr>
        <ns0:spPr>
          <ns1:xfrm>
            <ns1:off x="5213372" y="3048196"/>
            <ns1:ext cx="3328437" cy="40011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Utilization of Webinar Content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18" name="Google Shape;218;p8"/>
          <ns0:cNvSpPr txBox="1"/>
          <ns0:nvPr/>
        </ns0:nvSpPr>
        <ns0:spPr>
          <ns1:xfrm>
            <ns1:off x="5247672" y="3466627"/>
            <ns1:ext cx="2532757"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When hosting a webinar,</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a lot of content is generated.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19" name="Google Shape;219;p8"/>
          <ns0:cNvSpPr txBox="1"/>
          <ns0:nvPr/>
        </ns0:nvSpPr>
        <ns0:spPr>
          <ns1:xfrm>
            <ns1:off x="5262368" y="3976487"/>
            <ns1:ext cx="3328500" cy="92328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5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 Presentation materials → White Paper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 Presentation video → YouTube, Social Media</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 Presentation content → SEO articles, blogs</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220" name="Google Shape;220;p8"/>
          <ns0:cNvGrpSpPr/>
          <ns0:nvPr/>
        </ns0:nvGrpSpPr>
        <ns0:grpSpPr>
          <ns1:xfrm>
            <ns1:off x="4942274" y="3955724"/>
            <ns1:ext cx="260465" cy="1521676"/>
            <ns1:chOff x="5006072" y="3702632"/>
            <ns1:chExt cx="260465" cy="1521676"/>
          </ns1:xfrm>
        </ns0:grpSpPr>
        <ns0:cxnSp>
          <ns0:nvCxnSpPr>
            <ns0:cNvPr id="221" name="Google Shape;221;p8"/>
            <ns0:cNvCxnSpPr/>
            <ns0:nvPr/>
          </ns0:nvCxnSpPr>
          <ns0:spPr>
            <ns1:xfrm>
              <ns1:off x="5006072" y="5224308"/>
              <ns1:ext cx="260465" cy="0"/>
            </ns1:xfrm>
            <ns1:prstGeom prst="straightConnector1">
              <ns1:avLst/>
            </ns1:prstGeom>
            <ns1:noFill/>
            <ns1:ln cap="flat" cmpd="sng" w="25400">
              <ns1:solidFill>
                <ns1:srgbClr val="3E6EC2"/>
              </ns1:solidFill>
              <ns1:prstDash val="solid"/>
              <ns1:round/>
              <ns1:headEnd len="sm" w="sm" type="none"/>
              <ns1:tailEnd len="lg" w="lg" type="stealth"/>
            </ns1:ln>
          </ns0:spPr>
        </ns0:cxnSp>
        <ns0:cxnSp>
          <ns0:nvCxnSpPr>
            <ns0:cNvPr id="222" name="Google Shape;222;p8"/>
            <ns0:cNvCxnSpPr/>
            <ns0:nvPr/>
          </ns0:nvCxnSpPr>
          <ns0:spPr>
            <ns1:xfrm>
              <ns1:off x="5006072" y="3702632"/>
              <ns1:ext cx="0" cy="1521676"/>
            </ns1:xfrm>
            <ns1:prstGeom prst="straightConnector1">
              <ns1:avLst/>
            </ns1:prstGeom>
            <ns1:noFill/>
            <ns1:ln cap="flat" cmpd="sng" w="22225">
              <ns1:solidFill>
                <ns1:srgbClr val="3E6EC2"/>
              </ns1:solidFill>
              <ns1:prstDash val="solid"/>
              <ns1:round/>
              <ns1:headEnd len="sm" w="sm" type="none"/>
              <ns1:tailEnd len="sm" w="sm" type="none"/>
            </ns1:ln>
          </ns0:spPr>
        </ns0:cxnSp>
      </ns0:grpSp>
      <ns0:pic>
        <ns0:nvPicPr>
          <ns0:cNvPr id="223" name="Google Shape;223;p8"/>
          <ns0:cNvPicPr preferRelativeResize="0"/>
          <ns0:nvPr/>
        </ns0:nvPicPr>
        <ns0:blipFill rotWithShape="1">
          <ns1:blip ns2:embed="rId6">
            <ns1:alphaModFix/>
          </ns1:blip>
          <ns1:srcRect b="0" l="0" r="0" t="0"/>
          <ns1:stretch/>
        </ns0:blipFill>
        <ns0:spPr>
          <ns1:xfrm rot="1045917">
            <ns1:off x="8327531" y="3731679"/>
            <ns1:ext cx="557179" cy="932559"/>
          </ns1:xfrm>
          <ns1:prstGeom prst="rect">
            <ns1:avLst/>
          </ns1:prstGeom>
          <ns1:noFill/>
          <ns1:ln>
            <ns1:noFill/>
          </ns1:ln>
        </ns0:spPr>
      </ns0:pic>
      <ns0:pic>
        <ns0:nvPicPr>
          <ns0:cNvPr id="224" name="Google Shape;224;p8"/>
          <ns0:cNvPicPr preferRelativeResize="0"/>
          <ns0:nvPr/>
        </ns0:nvPicPr>
        <ns0:blipFill rotWithShape="1">
          <ns1:blip ns2:embed="rId7">
            <ns1:alphaModFix/>
          </ns1:blip>
          <ns1:srcRect b="0" l="0" r="0" t="0"/>
          <ns1:stretch/>
        </ns0:blipFill>
        <ns0:spPr>
          <ns1:xfrm>
            <ns1:off x="7846564" y="3894734"/>
            <ns1:ext cx="748751" cy="421797"/>
          </ns1:xfrm>
          <ns1:prstGeom prst="rect">
            <ns1:avLst/>
          </ns1:prstGeom>
          <ns1:solidFill>
            <ns1:schemeClr val="lt1"/>
          </ns1:solidFill>
          <ns1:ln>
            <ns1:noFill/>
          </ns1:ln>
          <ns1:effectLst>
            <ns1:outerShdw blurRad="50800" rotWithShape="0" algn="t" dir="5400000" dist="38100">
              <ns1:srgbClr val="000000">
                <ns1:alpha val="40000"/>
              </ns1:srgbClr>
            </ns1:outerShdw>
          </ns1:effectLst>
        </ns0:spPr>
      </ns0:pic>
      <ns0:sp>
        <ns0:nvSpPr>
          <ns0:cNvPr id="225" name="Google Shape;225;p8"/>
          <ns0:cNvSpPr/>
          <ns0:nvPr/>
        </ns0:nvSpPr>
        <ns0:spPr>
          <ns1:xfrm>
            <ns1:off x="9616466" y="2996213"/>
            <ns1:ext cx="2226269" cy="1904848"/>
          </ns1:xfrm>
          <ns1:prstGeom prst="roundRect">
            <ns1:avLst>
              <ns1:gd fmla="val 3797" name="adj"/>
            </ns1:avLst>
          </ns1:prstGeom>
          <ns1:solidFill>
            <ns1:srgbClr val="D8E2F3"/>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26" name="Google Shape;226;p8"/>
          <ns0:cNvSpPr txBox="1"/>
          <ns0:nvPr/>
        </ns0:nvSpPr>
        <ns0:spPr>
          <ns1:xfrm>
            <ns1:off x="9612864" y="4322292"/>
            <ns1:ext cx="2229871" cy="30777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Field Sales</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id="227" name="Google Shape;227;p8"/>
          <ns0:cNvPicPr preferRelativeResize="0"/>
          <ns0:nvPr/>
        </ns0:nvPicPr>
        <ns0:blipFill rotWithShape="1">
          <ns1:blip ns2:embed="rId5">
            <ns1:alphaModFix amt="70000"/>
          </ns1:blip>
          <ns1:srcRect b="21897" l="0" r="0" t="0"/>
          <ns1:stretch/>
        </ns0:blipFill>
        <ns0:spPr>
          <ns1:xfrm>
            <ns1:off x="9735295" y="3305830"/>
            <ns1:ext cx="1991588" cy="965758"/>
          </ns1:xfrm>
          <ns1:prstGeom prst="rect">
            <ns1:avLst/>
          </ns1:prstGeom>
          <ns1:noFill/>
          <ns1:ln>
            <ns1:noFill/>
          </ns1:ln>
        </ns0:spPr>
      </ns0:pic>
      <ns0:cxnSp>
        <ns0:nvCxnSpPr>
          <ns0:cNvPr id="228" name="Google Shape;228;p8"/>
          <ns0:cNvCxnSpPr/>
          <ns0:nvPr/>
        </ns0:nvCxnSpPr>
        <ns0:spPr>
          <ns1:xfrm rot="10800000">
            <ns1:off x="7258460" y="4867120"/>
            <ns1:ext cx="0" cy="148957"/>
          </ns1:xfrm>
          <ns1:prstGeom prst="straightConnector1">
            <ns1:avLst/>
          </ns1:prstGeom>
          <ns1:noFill/>
          <ns1:ln cap="flat" cmpd="sng" w="25400">
            <ns1:solidFill>
              <ns1:srgbClr val="3E6EC2"/>
            </ns1:solidFill>
            <ns1:prstDash val="solid"/>
            <ns1:round/>
            <ns1:headEnd len="sm" w="sm" type="none"/>
            <ns1:tailEnd len="lg" w="lg" type="stealth"/>
          </ns1:ln>
        </ns0:spPr>
      </ns0:cxnSp>
      <ns0:grpSp>
        <ns0:nvGrpSpPr>
          <ns0:cNvPr id="229" name="Google Shape;229;p8"/>
          <ns0:cNvGrpSpPr/>
          <ns0:nvPr/>
        </ns0:nvGrpSpPr>
        <ns0:grpSpPr>
          <ns1:xfrm>
            <ns1:off x="527995" y="740399"/>
            <ns1:ext cx="11157275" cy="392621"/>
            <ns1:chOff x="506730" y="986269"/>
            <ns1:chExt cx="8033423" cy="777702"/>
          </ns1:xfrm>
        </ns0:grpSpPr>
        <ns0:sp>
          <ns0:nvSpPr>
            <ns0:cNvPr id="230" name="Google Shape;230;p8"/>
            <ns0:cNvSpPr/>
            <ns0:nvPr/>
          </ns0:nvSpPr>
          <ns0:spPr>
            <ns1:xfrm>
              <ns1:off x="6951412" y="986271"/>
              <ns1:ext cx="1588741"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Proposal and order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31" name="Google Shape;231;p8"/>
            <ns0:cNvSpPr/>
            <ns0:nvPr/>
          </ns0:nvSpPr>
          <ns0:spPr>
            <ns1:xfrm>
              <ns1:off x="3538345" y="986269"/>
              <ns1:ext cx="3307385"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Lead Nurturing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32" name="Google Shape;232;p8"/>
            <ns0:cNvSpPr/>
            <ns0:nvPr/>
          </ns0:nvSpPr>
          <ns0:spPr>
            <ns1:xfrm>
              <ns1:off x="506730" y="989953"/>
              <ns1:ext cx="2958386"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Lead acquisition</ns1:t>
              </ns1:r>
              <ns1:endParaRPr b="0" i="0" sz="1800" u="none" cap="none" strike="noStrike">
                <ns1:solidFill>
                  <ns1:schemeClr val="lt1"/>
                </ns1:solidFill>
                <ns1:latin typeface="BIZ UDPGothic"/>
                <ns1:ea typeface="BIZ UDPGothic"/>
                <ns1:cs typeface="BIZ UDPGothic"/>
                <ns1:sym typeface="BIZ UDPGothic"/>
              </ns1:endParaRPr>
            </ns1:p>
          </ns0:txBody>
        </ns0:sp>
      </ns0:grpSp>
      <ns0:sp>
        <ns0:nvSpPr>
          <ns0:cNvPr id="233" name="Google Shape;233;p8"/>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234" name="Google Shape;234;p8"/>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9.xml><?xml version="1.0" encoding="utf-8"?>
<ns0:sld xmlns:ns0="http://schemas.openxmlformats.org/presentationml/2006/main" xmlns:ns1="http://schemas.openxmlformats.org/drawingml/2006/main" xmlns:ns2="http://schemas.openxmlformats.org/officeDocument/2006/relationships">
  <ns0:cSld>
    <ns0:spTree>
      <ns0:nvGrpSpPr>
        <ns0:cNvPr id="239" name="Shape 239"/>
        <ns0:cNvGrpSpPr/>
        <ns0:nvPr/>
      </ns0:nvGrpSpPr>
      <ns0:grpSpPr>
        <ns1:xfrm>
          <ns1:off x="0" y="0"/>
          <ns1:ext cx="0" cy="0"/>
          <ns1:chOff x="0" y="0"/>
          <ns1:chExt cx="0" cy="0"/>
        </ns1:xfrm>
      </ns0:grpSpPr>
      <ns0:sp>
        <ns0:nvSpPr>
          <ns0:cNvPr id="240" name="Google Shape;240;p9"/>
          <ns0:cNvSpPr txBox="1"/>
          <ns0:nvPr/>
        </ns0:nvSpPr>
        <ns0:spPr>
          <ns1:xfrm>
            <ns1:off x="525996" y="121582"/>
            <ns1:ext cx="7463549"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Positioning of Webinars in Lead Acquisition</ns1:t>
            </ns1:r>
            <ns1:endParaRPr b="0" i="0" sz="1400" u="none" cap="none" strike="noStrike">
              <ns1:solidFill>
                <ns1:srgbClr val="000000"/>
              </ns1:solidFill>
              <ns1:latin typeface="Arial"/>
              <ns1:ea typeface="Arial"/>
              <ns1:cs typeface="Arial"/>
              <ns1:sym typeface="Arial"/>
            </ns1:endParaRPr>
          </ns1:p>
        </ns0:txBody>
      </ns0:sp>
      <ns0:cxnSp>
        <ns0:nvCxnSpPr>
          <ns0:cNvPr id="241" name="Google Shape;241;p9"/>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242" name="Google Shape;242;p9"/>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243" name="Google Shape;243;p9"/>
          <ns0:cNvSpPr txBox="1"/>
          <ns0:nvPr/>
        </ns0:nvSpPr>
        <ns0:spPr>
          <ns1:xfrm>
            <ns1:off x="10442876" y="254124"/>
            <ns1:ext cx="1542600"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planning</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244" name="Google Shape;244;p9"/>
          <ns0:cNvSpPr/>
          <ns0:nvPr/>
        </ns0:nvSpPr>
        <ns0:spPr>
          <ns1:xfrm>
            <ns1:off x="601254" y="866085"/>
            <ns1:ext cx="11101269" cy="5524185"/>
          </ns1:xfrm>
          <ns1:prstGeom prst="rect">
            <ns1:avLst/>
          </ns1:prstGeom>
          <ns1:solidFill>
            <ns1:srgbClr val="D8E2F3"/>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5" name="Google Shape;245;p9"/>
          <ns0:cNvSpPr/>
          <ns0:nvPr/>
        </ns0:nvSpPr>
        <ns0:spPr>
          <ns1:xfrm>
            <ns1:off x="180520" y="755229"/>
            <ns1:ext cx="322492" cy="5635042"/>
          </ns1:xfrm>
          <ns1:prstGeom prst="upArrow">
            <ns1:avLst>
              <ns1:gd fmla="val 50000" name="adj1"/>
              <ns1:gd fmla="val 50000" name="adj2"/>
            </ns1:avLst>
          </ns1:prstGeom>
          <ns1:solidFill>
            <ns1:schemeClr val="accent1"/>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6" name="Google Shape;246;p9"/>
          <ns0:cNvSpPr/>
          <ns0:nvPr/>
        </ns0:nvSpPr>
        <ns0:spPr>
          <ns1:xfrm rot="5400000">
            <ns1:off x="8867350" y="3592998"/>
            <ns1:ext cx="322492" cy="5549376"/>
          </ns1:xfrm>
          <ns1:prstGeom prst="upArrow">
            <ns1:avLst>
              <ns1:gd fmla="val 50000" name="adj1"/>
              <ns1:gd fmla="val 50000" name="adj2"/>
            </ns1:avLst>
          </ns1:prstGeom>
          <ns1:solidFill>
            <ns1:schemeClr val="accent1"/>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7" name="Google Shape;247;p9"/>
          <ns0:cNvSpPr txBox="1"/>
          <ns0:nvPr/>
        </ns0:nvSpPr>
        <ns0:spPr>
          <ns1:xfrm>
            <ns1:off x="601254" y="866085"/>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Cost per Lead</ns1:t>
            </ns1:r>
            <ns1:endParaRPr b="0" i="0" sz="1400" u="none" cap="none" strike="noStrike">
              <ns1:solidFill>
                <ns1:srgbClr val="102F74"/>
              </ns1:solidFill>
              <ns1:latin typeface="Arial"/>
              <ns1:ea typeface="Arial"/>
              <ns1:cs typeface="Arial"/>
              <ns1:sym typeface="Arial"/>
            </ns1:endParaRPr>
          </ns1:p>
        </ns0:txBody>
      </ns0:sp>
      <ns0:sp>
        <ns0:nvSpPr>
          <ns0:cNvPr id="248" name="Google Shape;248;p9"/>
          <ns0:cNvSpPr/>
          <ns0:nvPr/>
        </ns0:nvSpPr>
        <ns0:spPr>
          <ns1:xfrm rot="-5400000">
            <ns1:off x="3116454" y="3592997"/>
            <ns1:ext cx="322492" cy="5549376"/>
          </ns1:xfrm>
          <ns1:prstGeom prst="upArrow">
            <ns1:avLst>
              <ns1:gd fmla="val 50000" name="adj1"/>
              <ns1:gd fmla="val 50000" name="adj2"/>
            </ns1:avLst>
          </ns1:prstGeom>
          <ns1:solidFill>
            <ns1:schemeClr val="accent1"/>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9" name="Google Shape;249;p9"/>
          <ns0:cNvSpPr txBox="1"/>
          <ns0:nvPr/>
        </ns0:nvSpPr>
        <ns0:spPr>
          <ns1:xfrm>
            <ns1:off x="5221117" y="5894255"/>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Interest</ns1:t>
            </ns1:r>
            <ns1:endParaRPr b="0" i="0" sz="1400" u="none" cap="none" strike="noStrike">
              <ns1:solidFill>
                <ns1:srgbClr val="102F74"/>
              </ns1:solidFill>
              <ns1:latin typeface="Arial"/>
              <ns1:ea typeface="Arial"/>
              <ns1:cs typeface="Arial"/>
              <ns1:sym typeface="Arial"/>
            </ns1:endParaRPr>
          </ns1:p>
        </ns0:txBody>
      </ns0:sp>
      <ns0:sp>
        <ns0:nvSpPr>
          <ns0:cNvPr id="250" name="Google Shape;250;p9"/>
          <ns0:cNvSpPr txBox="1"/>
          <ns0:nvPr/>
        </ns0:nvSpPr>
        <ns0:spPr>
          <ns1:xfrm>
            <ns1:off x="749648" y="5894255"/>
            <ns1:ext cx="821256"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Low</ns1:t>
            </ns1:r>
            <ns1:endParaRPr b="0" i="0" sz="1400" u="none" cap="none" strike="noStrike">
              <ns1:solidFill>
                <ns1:srgbClr val="102F74"/>
              </ns1:solidFill>
              <ns1:latin typeface="Arial"/>
              <ns1:ea typeface="Arial"/>
              <ns1:cs typeface="Arial"/>
              <ns1:sym typeface="Arial"/>
            </ns1:endParaRPr>
          </ns1:p>
        </ns0:txBody>
      </ns0:sp>
      <ns0:sp>
        <ns0:nvSpPr>
          <ns0:cNvPr id="251" name="Google Shape;251;p9"/>
          <ns0:cNvSpPr txBox="1"/>
          <ns0:nvPr/>
        </ns0:nvSpPr>
        <ns0:spPr>
          <ns1:xfrm>
            <ns1:off x="10677505" y="5894255"/>
            <ns1:ext cx="821256"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High</ns1:t>
            </ns1:r>
            <ns1:endParaRPr b="0" i="0" sz="1400" u="none" cap="none" strike="noStrike">
              <ns1:solidFill>
                <ns1:srgbClr val="102F74"/>
              </ns1:solidFill>
              <ns1:latin typeface="Arial"/>
              <ns1:ea typeface="Arial"/>
              <ns1:cs typeface="Arial"/>
              <ns1:sym typeface="Arial"/>
            </ns1:endParaRPr>
          </ns1:p>
        </ns0:txBody>
      </ns0:sp>
      <ns0:sp>
        <ns0:nvSpPr>
          <ns0:cNvPr id="252" name="Google Shape;252;p9"/>
          <ns0:cNvSpPr txBox="1"/>
          <ns0:nvPr/>
        </ns0:nvSpPr>
        <ns0:spPr>
          <ns1:xfrm>
            <ns1:off x="632186" y="1334620"/>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30,000 yen</ns1:t>
            </ns1:r>
            <ns1:endParaRPr b="0" i="0" sz="1400" u="none" cap="none" strike="noStrike">
              <ns1:solidFill>
                <ns1:srgbClr val="102F74"/>
              </ns1:solidFill>
              <ns1:latin typeface="Arial"/>
              <ns1:ea typeface="Arial"/>
              <ns1:cs typeface="Arial"/>
              <ns1:sym typeface="Arial"/>
            </ns1:endParaRPr>
          </ns1:p>
        </ns0:txBody>
      </ns0:sp>
      <ns0:sp>
        <ns0:nvSpPr>
          <ns0:cNvPr id="253" name="Google Shape;253;p9"/>
          <ns0:cNvSpPr txBox="1"/>
          <ns0:nvPr/>
        </ns0:nvSpPr>
        <ns0:spPr>
          <ns1:xfrm>
            <ns1:off x="632186" y="3169600"/>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10,000 yen</ns1:t>
            </ns1:r>
            <ns1:endParaRPr b="0" i="0" sz="1400" u="none" cap="none" strike="noStrike">
              <ns1:solidFill>
                <ns1:srgbClr val="102F74"/>
              </ns1:solidFill>
              <ns1:latin typeface="Arial"/>
              <ns1:ea typeface="Arial"/>
              <ns1:cs typeface="Arial"/>
              <ns1:sym typeface="Arial"/>
            </ns1:endParaRPr>
          </ns1:p>
        </ns0:txBody>
      </ns0:sp>
      <ns0:sp>
        <ns0:nvSpPr>
          <ns0:cNvPr id="254" name="Google Shape;254;p9"/>
          <ns0:cNvSpPr txBox="1"/>
          <ns0:nvPr/>
        </ns0:nvSpPr>
        <ns0:spPr>
          <ns1:xfrm>
            <ns1:off x="632186" y="4640480"/>
            <ns1:ext cx="1828096"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5,000 yen</ns1:t>
            </ns1:r>
            <ns1:endParaRPr b="0" i="0" sz="1400" u="none" cap="none" strike="noStrike">
              <ns1:solidFill>
                <ns1:srgbClr val="102F74"/>
              </ns1:solidFill>
              <ns1:latin typeface="Arial"/>
              <ns1:ea typeface="Arial"/>
              <ns1:cs typeface="Arial"/>
              <ns1:sym typeface="Arial"/>
            </ns1:endParaRPr>
          </ns1:p>
        </ns0:txBody>
      </ns0:sp>
      <ns0:sp>
        <ns0:nvSpPr>
          <ns0:cNvPr id="255" name="Google Shape;255;p9"/>
          <ns0:cNvSpPr/>
          <ns0:nvPr/>
        </ns0:nvSpPr>
        <ns0:spPr>
          <ns1:xfrm rot="-2303840">
            <ns1:off x="1992846" y="1407218"/>
            <ns1:ext cx="8904489" cy="1390615"/>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56" name="Google Shape;256;p9"/>
          <ns0:cNvSpPr/>
          <ns0:nvPr/>
        </ns0:nvSpPr>
        <ns0:spPr>
          <ns1:xfrm rot="-1078313">
            <ns1:off x="2885809" y="3520691"/>
            <ns1:ext cx="4199490" cy="682226"/>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57" name="Google Shape;257;p9"/>
          <ns0:cNvSpPr/>
          <ns0:nvPr/>
        </ns0:nvSpPr>
        <ns0:spPr>
          <ns1:xfrm>
            <ns1:off x="2247518" y="3240105"/>
            <ns1:ext cx="3323872" cy="2092134"/>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Online</ns1:t>
            </ns1:r>
            <ns1:endParaRPr b="1" i="0" sz="2000" u="none" cap="none" strike="noStrike">
              <ns1:solidFill>
                <ns1:schemeClr val="lt1"/>
              </ns1:solidFill>
              <ns1:latin typeface="Arial"/>
              <ns1:ea typeface="Arial"/>
              <ns1:cs typeface="Arial"/>
              <ns1:sym typeface="Arial"/>
            </ns1:endParaRPr>
          </ns1:p>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 Exhibition</ns1:t>
            </ns1:r>
            <ns1:endParaRPr b="1" i="0" sz="2000" u="none" cap="none" strike="noStrike">
              <ns1:solidFill>
                <ns1:schemeClr val="lt1"/>
              </ns1:solidFill>
              <ns1:latin typeface="Arial"/>
              <ns1:ea typeface="Arial"/>
              <ns1:cs typeface="Arial"/>
              <ns1:sym typeface="Arial"/>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Arial"/>
                <ns1:ea typeface="Arial"/>
                <ns1:cs typeface="Arial"/>
                <ns1:sym typeface="Arial"/>
              </ns1:rPr>
              <ns1:t>(Large-scale Webinar)</ns1:t>
            </ns1:r>
            <ns1:endParaRPr b="1" i="0" sz="1600" u="none" cap="none" strike="noStrike">
              <ns1:solidFill>
                <ns1:schemeClr val="lt1"/>
              </ns1:solidFill>
              <ns1:latin typeface="Arial"/>
              <ns1:ea typeface="Arial"/>
              <ns1:cs typeface="Arial"/>
              <ns1:sym typeface="Arial"/>
            </ns1:endParaRPr>
          </ns1:p>
        </ns0:txBody>
      </ns0:sp>
      <ns0:sp>
        <ns0:nvSpPr>
          <ns0:cNvPr id="258" name="Google Shape;258;p9"/>
          <ns0:cNvSpPr txBox="1"/>
          <ns0:nvPr/>
        </ns0:nvSpPr>
        <ns0:spPr>
          <ns1:xfrm rot="-1064290">
            <ns1:off x="4119700" y="3400789"/>
            <ns1:ext cx="2401237" cy="70788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Comparison Sites</ns1:t>
            </ns1:r>
            <ns1:endParaRPr b="1" i="0" sz="20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Downloadable Materials</ns1:t>
            </ns1:r>
            <ns1:endParaRPr b="0" i="0" sz="1400" u="none" cap="none" strike="noStrike">
              <ns1:solidFill>
                <ns1:srgbClr val="000000"/>
              </ns1:solidFill>
              <ns1:latin typeface="Arial"/>
              <ns1:ea typeface="Arial"/>
              <ns1:cs typeface="Arial"/>
              <ns1:sym typeface="Arial"/>
            </ns1:endParaRPr>
          </ns1:p>
        </ns0:txBody>
      </ns0:sp>
      <ns0:sp>
        <ns0:nvSpPr>
          <ns0:cNvPr id="259" name="Google Shape;259;p9"/>
          <ns0:cNvSpPr/>
          <ns0:nvPr/>
        </ns0:nvSpPr>
        <ns0:spPr>
          <ns1:xfrm>
            <ns1:off x="7169568" y="-43273"/>
            <ns1:ext cx="2213008" cy="1747225"/>
          </ns1:xfrm>
          <ns1:prstGeom prst="roundRect">
            <ns1:avLst>
              <ns1:gd fmla="val 16667" name="adj"/>
            </ns1:avLst>
          </ns1:prstGeom>
          <ns1:solidFill>
            <ns1:srgbClr val="D8E2F3">
              <ns1:alpha val="67843"/>
            </ns1:srgb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Email Advertising</ns1:t>
            </ns1:r>
            <ns1:endParaRPr b="1" i="0" sz="24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1" i="0" sz="24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1" i="0" sz="2400" u="none" cap="none" strike="noStrike">
              <ns1:solidFill>
                <ns1:schemeClr val="lt1"/>
              </ns1:solidFill>
              <ns1:latin typeface="Arial"/>
              <ns1:ea typeface="Arial"/>
              <ns1:cs typeface="Arial"/>
              <ns1:sym typeface="Arial"/>
            </ns1:endParaRPr>
          </ns1:p>
        </ns0:txBody>
      </ns0:sp>
      <ns0:sp>
        <ns0:nvSpPr>
          <ns0:cNvPr id="260" name="Google Shape;260;p9"/>
          <ns0:cNvSpPr/>
          <ns0:nvPr/>
        </ns0:nvSpPr>
        <ns0:spPr>
          <ns1:xfrm>
            <ns1:off x="6751246" y="1446798"/>
            <ns1:ext cx="4500255" cy="2092134"/>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Webinar</ns1:t>
            </ns1:r>
            <ns1:endParaRPr b="0" i="0" sz="1400" u="none" cap="none" strike="noStrike">
              <ns1:solidFill>
                <ns1:srgbClr val="000000"/>
              </ns1:solidFill>
              <ns1:latin typeface="Arial"/>
              <ns1:ea typeface="Arial"/>
              <ns1:cs typeface="Arial"/>
              <ns1:sym typeface="Arial"/>
            </ns1:endParaRPr>
          </ns1:p>
        </ns0:txBody>
      </ns0:sp>
      <ns0:sp>
        <ns0:nvSpPr>
          <ns0:cNvPr id="261" name="Google Shape;261;p9"/>
          <ns0:cNvSpPr txBox="1"/>
          <ns0:nvPr/>
        </ns0:nvSpPr>
        <ns0:spPr>
          <ns1:xfrm rot="-2302477">
            <ns1:off x="3923963" y="1897256"/>
            <ns1:ext cx="3791971" cy="83099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リアル展示会</ns1:t>
            </ns1:r>
            <ns1:endParaRPr b="1" i="0" sz="24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Listing/Social Media Advertising</ns1:t>
            </ns1:r>
            <ns1:endParaRPr b="0" i="0" sz="1400" u="none" cap="none" strike="noStrike">
              <ns1:solidFill>
                <ns1:srgbClr val="000000"/>
              </ns1:solidFill>
              <ns1:latin typeface="Arial"/>
              <ns1:ea typeface="Arial"/>
              <ns1:cs typeface="Arial"/>
              <ns1:sym typeface="Arial"/>
            </ns1:endParaRPr>
          </ns1:p>
        </ns0:txBody>
      </ns0:sp>
      <ns0:sp>
        <ns0:nvSpPr>
          <ns0:cNvPr id="262" name="Google Shape;262;p9"/>
          <ns0:cNvSpPr txBox="1"/>
          <ns0:nvPr/>
        </ns0:nvSpPr>
        <ns0:spPr>
          <ns1:xfrm>
            <ns1:off x="10830042" y="2973280"/>
            <ns1:ext cx="1343925" cy="64633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Majisemi</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Club</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10,000 yen and up</ns1:t>
            </ns1:r>
            <ns1:endParaRPr b="0" i="0" sz="1400" u="none" cap="none" strike="noStrike">
              <ns1:solidFill>
                <ns1:srgbClr val="102F74"/>
              </ns1:solidFill>
              <ns1:latin typeface="Arial"/>
              <ns1:ea typeface="Arial"/>
              <ns1:cs typeface="Arial"/>
              <ns1:sym typeface="Arial"/>
            </ns1:endParaRPr>
          </ns1:p>
        </ns0:txBody>
      </ns0:sp>
      <ns0:sp>
        <ns0:nvSpPr>
          <ns0:cNvPr id="263" name="Google Shape;263;p9"/>
          <ns0:cNvSpPr txBox="1"/>
          <ns0:nvPr/>
        </ns0:nvSpPr>
        <ns0:spPr>
          <ns1:xfrm>
            <ns1:off x="10830042" y="2228165"/>
            <ns1:ext cx="1138591"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Visitor</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14,500 JPY</ns1:t>
            </ns1:r>
            <ns1:endParaRPr b="0" i="0" sz="1400" u="none" cap="none" strike="noStrike">
              <ns1:solidFill>
                <ns1:srgbClr val="102F74"/>
              </ns1:solidFill>
              <ns1:latin typeface="Arial"/>
              <ns1:ea typeface="Arial"/>
              <ns1:cs typeface="Arial"/>
              <ns1:sym typeface="Arial"/>
            </ns1:endParaRPr>
          </ns1:p>
        </ns0:txBody>
      </ns0:sp>
      <ns0:pic>
        <ns0:nvPicPr>
          <ns0:cNvPr descr="挿絵 が含まれている画像&#10;&#10;自動的に生成された説明" id="264" name="Google Shape;264;p9"/>
          <ns0:cNvPicPr preferRelativeResize="0"/>
          <ns0:nvPr/>
        </ns0:nvPicPr>
        <ns0:blipFill rotWithShape="1">
          <ns1:blip ns2:embed="rId3">
            <ns1:alphaModFix/>
          </ns1:blip>
          <ns1:srcRect b="0" l="0" r="0" t="0"/>
          <ns1:stretch/>
        </ns0:blipFill>
        <ns0:spPr>
          <ns1:xfrm>
            <ns1:off x="10188224" y="2891420"/>
            <ns1:ext cx="849606" cy="849606"/>
          </ns1:xfrm>
          <ns1:prstGeom prst="rect">
            <ns1:avLst/>
          </ns1:prstGeom>
          <ns1:noFill/>
          <ns1:ln>
            <ns1:noFill/>
          </ns1:ln>
        </ns0:spPr>
      </ns0:pic>
      <ns0:pic>
        <ns0:nvPicPr>
          <ns0:cNvPr descr="挿絵 が含まれている画像&#10;&#10;自動的に生成された説明" id="265" name="Google Shape;265;p9"/>
          <ns0:cNvPicPr preferRelativeResize="0"/>
          <ns0:nvPr/>
        </ns0:nvPicPr>
        <ns0:blipFill rotWithShape="1">
          <ns1:blip ns2:embed="rId3">
            <ns1:alphaModFix/>
          </ns1:blip>
          <ns1:srcRect b="0" l="0" r="0" t="0"/>
          <ns1:stretch/>
        </ns0:blipFill>
        <ns0:spPr>
          <ns1:xfrm>
            <ns1:off x="10188224" y="2011264"/>
            <ns1:ext cx="849606" cy="849606"/>
          </ns1:xfrm>
          <ns1:prstGeom prst="rect">
            <ns1:avLst/>
          </ns1:prstGeom>
          <ns1:noFill/>
          <ns1:ln>
            <ns1:noFill/>
          </ns1:ln>
        </ns0:spPr>
      </ns0:pic>
      <ns0:sp>
        <ns0:nvSpPr>
          <ns0:cNvPr id="266" name="Google Shape;266;p9"/>
          <ns0:cNvSpPr txBox="1"/>
          <ns0:nvPr/>
        </ns0:nvSpPr>
        <ns0:spPr>
          <ns1:xfrm>
            <ns1:off x="2128109" y="5545647"/>
            <ns1:ext cx="1138591" cy="46162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リアル展示会</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Joint exhibition</ns1:t>
            </ns1:r>
            <ns1:endParaRPr b="0" i="0" sz="1400" u="none" cap="none" strike="noStrike">
              <ns1:solidFill>
                <ns1:srgbClr val="102F74"/>
              </ns1:solidFill>
              <ns1:latin typeface="Arial"/>
              <ns1:ea typeface="Arial"/>
              <ns1:cs typeface="Arial"/>
              <ns1:sym typeface="Arial"/>
            </ns1:endParaRPr>
          </ns1:p>
        </ns0:txBody>
      </ns0:sp>
      <ns0:pic>
        <ns0:nvPicPr>
          <ns0:cNvPr descr="挿絵 が含まれている画像&#10;&#10;自動的に生成された説明" id="267" name="Google Shape;267;p9"/>
          <ns0:cNvPicPr preferRelativeResize="0"/>
          <ns0:nvPr/>
        </ns0:nvPicPr>
        <ns0:blipFill rotWithShape="1">
          <ns1:blip ns2:embed="rId3">
            <ns1:alphaModFix/>
          </ns1:blip>
          <ns1:srcRect b="0" l="0" r="0" t="0"/>
          <ns1:stretch/>
        </ns0:blipFill>
        <ns0:spPr>
          <ns1:xfrm>
            <ns1:off x="1395079" y="5367076"/>
            <ns1:ext cx="849606" cy="849606"/>
          </ns1:xfrm>
          <ns1:prstGeom prst="rect">
            <ns1:avLst/>
          </ns1:prstGeom>
          <ns1:noFill/>
          <ns1:ln>
            <ns1:noFill/>
          </ns1:ln>
        </ns0:spPr>
      </ns0:pic>
      <ns0:sp>
        <ns0:nvSpPr>
          <ns0:cNvPr id="268" name="Google Shape;268;p9"/>
          <ns0:cNvSpPr/>
          <ns0:nvPr/>
        </ns0:nvSpPr>
        <ns0:spPr>
          <ns1:xfrm>
            <ns1:off x="1957251" y="4432024"/>
            <ns1:ext cx="2312098" cy="658006"/>
          </ns1:xfrm>
          <ns1:prstGeom prst="roundRect">
            <ns1:avLst>
              <ns1:gd fmla="val 16667" name="adj"/>
            </ns1:avLst>
          </ns1:prstGeom>
          <ns1:solidFill>
            <ns1:srgbClr val="D8E2F3">
              <ns1:alpha val="67843"/>
            </ns1:srgb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オンデマンド</ns1:t>
            </ns1:r>
            <ns1:endParaRPr b="1" i="0" sz="20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Video distribution</ns1:t>
            </ns1:r>
            <ns1:endParaRPr b="0" i="0" sz="1400" u="none" cap="none" strike="noStrike">
              <ns1:solidFill>
                <ns1:srgbClr val="000000"/>
              </ns1:solidFill>
              <ns1:latin typeface="Arial"/>
              <ns1:ea typeface="Arial"/>
              <ns1:cs typeface="Arial"/>
              <ns1:sym typeface="Arial"/>
            </ns1:endParaRPr>
          </ns1:p>
        </ns0:txBody>
      </ns0:sp>
      <ns0:sp>
        <ns0:nvSpPr>
          <ns0:cNvPr id="269" name="Google Shape;269;p9"/>
          <ns0:cNvSpPr/>
          <ns0:nvPr/>
        </ns0:nvSpPr>
        <ns0:spPr>
          <ns1:xfrm>
            <ns1:off x="8356619" y="906414"/>
            <ns1:ext cx="1444279" cy="658006"/>
          </ns1:xfrm>
          <ns1:prstGeom prst="roundRect">
            <ns1:avLst>
              <ns1:gd fmla="val 16667" name="adj"/>
            </ns1:avLst>
          </ns1:prstGeom>
          <ns1:solidFill>
            <ns1:srgbClr val="D8E2F3">
              <ns1:alpha val="67843"/>
            </ns1:srgb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Telemarketing</ns1:t>
            </ns1:r>
            <ns1:endParaRPr b="0" i="0" sz="1400" u="none" cap="none" strike="noStrike">
              <ns1:solidFill>
                <ns1:srgbClr val="000000"/>
              </ns1:solidFill>
              <ns1:latin typeface="Arial"/>
              <ns1:ea typeface="Arial"/>
              <ns1:cs typeface="Arial"/>
              <ns1:sym typeface="Arial"/>
            </ns1:endParaRPr>
          </ns1:p>
        </ns0:txBody>
      </ns0:sp>
      <ns0:sp>
        <ns0:nvSpPr>
          <ns0:cNvPr id="270" name="Google Shape;270;p9"/>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271" name="Google Shape;271;p9"/>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theme/theme1.xml><?xml version="1.0" encoding="utf-8"?>
<a:theme xmlns:a="http://schemas.openxmlformats.org/drawingml/2006/main" xmlns:r="http://schemas.openxmlformats.org/officeDocument/2006/relationships" name="Office テーマ">
  <a:themeElements>
    <a:clrScheme name="ユーザー定義 1">
      <a:dk1>
        <a:srgbClr val="000000"/>
      </a:dk1>
      <a:lt1>
        <a:srgbClr val="FFFFFF"/>
      </a:lt1>
      <a:dk2>
        <a:srgbClr val="44546A"/>
      </a:dk2>
      <a:lt2>
        <a:srgbClr val="E7E6E6"/>
      </a:lt2>
      <a:accent1>
        <a:srgbClr val="4472C4"/>
      </a:accent1>
      <a:accent2>
        <a:srgbClr val="ED7D31"/>
      </a:accent2>
      <a:accent3>
        <a:srgbClr val="A5A5A5"/>
      </a:accent3>
      <a:accent4>
        <a:srgbClr val="163F9B"/>
      </a:accent4>
      <a:accent5>
        <a:srgbClr val="F4D93F"/>
      </a:accent5>
      <a:accent6>
        <a:srgbClr val="0F2F6A"/>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